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7" r:id="rId8"/>
    <p:sldId id="266" r:id="rId9"/>
    <p:sldId id="268" r:id="rId10"/>
    <p:sldId id="270" r:id="rId11"/>
    <p:sldId id="271" r:id="rId12"/>
    <p:sldId id="269" r:id="rId13"/>
    <p:sldId id="272" r:id="rId14"/>
    <p:sldId id="273" r:id="rId15"/>
    <p:sldId id="274" r:id="rId16"/>
    <p:sldId id="275" r:id="rId17"/>
    <p:sldId id="276" r:id="rId18"/>
    <p:sldId id="277" r:id="rId19"/>
    <p:sldId id="278" r:id="rId20"/>
    <p:sldId id="292" r:id="rId21"/>
    <p:sldId id="280" r:id="rId22"/>
    <p:sldId id="279" r:id="rId23"/>
    <p:sldId id="281" r:id="rId24"/>
    <p:sldId id="282" r:id="rId25"/>
    <p:sldId id="283" r:id="rId26"/>
    <p:sldId id="285" r:id="rId27"/>
    <p:sldId id="286" r:id="rId28"/>
    <p:sldId id="287" r:id="rId29"/>
    <p:sldId id="288" r:id="rId30"/>
    <p:sldId id="289" r:id="rId31"/>
    <p:sldId id="290" r:id="rId32"/>
    <p:sldId id="284" r:id="rId33"/>
    <p:sldId id="291" r:id="rId34"/>
    <p:sldId id="294" r:id="rId35"/>
    <p:sldId id="295" r:id="rId36"/>
    <p:sldId id="296" r:id="rId37"/>
    <p:sldId id="297" r:id="rId38"/>
    <p:sldId id="298" r:id="rId39"/>
    <p:sldId id="299" r:id="rId40"/>
    <p:sldId id="300" r:id="rId41"/>
    <p:sldId id="30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6" d="100"/>
          <a:sy n="76" d="100"/>
        </p:scale>
        <p:origin x="260" y="1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0-12-09T14:12:02.865"/>
    </inkml:context>
    <inkml:brush xml:id="br0">
      <inkml:brushProperty name="width" value="0.05292" units="cm"/>
      <inkml:brushProperty name="height" value="0.05292" units="cm"/>
      <inkml:brushProperty name="color" value="#FF0000"/>
    </inkml:brush>
  </inkml:definitions>
  <inkml:trace contextRef="#ctx0" brushRef="#br0">22766 5834 664 0,'-2'-4'280'0,"-2"0"-163"16,-2 0-19-16,0-3 4 16,-4-2-1-16,1-2 8 15,-1-1-9-15,2 1-37 16,0-3-10-16,-2-1-16 16,0 3-10-16,-1 1-14 15,-1 2-2-15,-3 7-8 16,-4-2 1-16,-1 1 1 15,-3 1 0-15,-3 0-7 0,0-1 0 16,-10 0 4-16,-2 0-7 16,-16-6 9-16,-3 1 0 15,1-3-3-15,-2-1 1 16,7-1-4-16,-2 5 0 16,-6-5 0-16,-1 2 2 0,-6-5 4 15,-1-2-3 1,5 3-3-16,3 1 1 0,3 7-3 15,0 1 5-15,-7 4-1 16,-12-1 1-16,-7 3-1 16,-1 0 3-16,4 7 2 15,6 4-3-15,-5 1-2 16,-3 3-6-16,-6-1 0 16,3-2 5-16,7 6 1 15,5 1 3-15,0 4 4 16,-4 3-5-16,-1-1 7 15,3 1-3-15,10 3-6 16,9 0 3-16,9-2-6 16,4-1 3-16,3-5 0 15,1 0 0-15,-4-2 1 16,-7 2-2-16,-2 5 5 0,3-1-5 16,8 3 0-1,9-1 2-15,9-2-5 0,2 2 4 16,6 3 2-16,2-1 0 15,4 3-1-15,4-5 2 16,2 0 1-16,2-2-1 16,2-4 1-16,0-3-5 15,4 1 0-15,-2 1-3 16,-1 0 3-16,2 3 3 0,-1-2-3 16,0 1 1-16,4 0 0 15,0-2 5-15,4 0 4 16,2-3-3-16,6-3 3 15,3-3-5-15,7 0-7 16,9 0 7-16,5 3-6 16,0 3 1-16,0 1 7 15,-5 2-6-15,-7-1 0 16,-1-1 1-16,1 1-4 16,2-4 3-16,8-3 0 15,9-3-4-15,15-1 3 16,5-2-3-16,2 1 6 15,-1-2-2-15,-6 4 2 16,0-6 2-16,11 6-7 16,3 2 3-16,3-1 3 15,-4 4-6-15,-13-1 5 0,-1 0 1 16,11 2-5-16,10-3 2 16,11-8-3-16,2-3 2 15,-5-10 3-15,4-1 1 16,9-4 3-16,0 0-4 15,-5 1 1-15,-7 0-2 16,-1 2-1-16,3 3 0 0,-4 4 0 16,-6 0 0-16,-14 6 1 15,-7 1 2-15,21 6 1 16,4-4-4-16,7-6 15 16,1-8 9-16,1-7 7 15,6-2 2-15,3 0-17 16,-3 0-11-16,-12-3-4 15,0 4 4-15,3 0-1 16,3 0-2-16,-10 4-2 16,-7-3-3-16,-12 0 3 15,1-2 5-15,1-3 4 16,-1-1-3-16,-13-4 2 16,-10 0-4-16,-13 1-4 15,-7-2 3-15,-9 1-1 16,-3 5-1-16,-8 0 5 15,-3 2 3-15,-3-1 0 0,-4 0 4 16,-5-8 3-16,-5 0-2 16,-12-3 10-16,-6 2-7 15,-14-3 6-15,-12 1 3 16,-15 2-10-16,-4-1 2 16,2 6-10-16,3 1-6 15,6 3-2-15,-2 3 1 16,-9 1 0-16,-3 1 2 15,0 2-5-15,3 1 1 0,7 2 0 16,2 2 0-16,-4 2 3 16,-10-4-2-16,-8 0 2 15,-1 0 0-15,4 4 1 16,4 2-2-16,-7 3 0 16,-6 0-1-16,-4-2 0 15,3 1 1-15,4 0 0 16,5-2-1-16,-9 3-1 15,0 3-4-15,9 6 0 16,4 1 3-16,11-2 1 16,5 0 5-16,6-7-2 15,7 0-1-15,15-5-3 16,4-5-13-16,12-7-41 16,3-7-51-16,6-27 66 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197494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857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216673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292025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14896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164802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325500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307114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360258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373436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664553-3098-4792-996D-309A9F574982}" type="datetimeFigureOut">
              <a:rPr lang="en-US" smtClean="0"/>
              <a:t>12/24/2020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A5484D-9F53-4475-9082-B381CE790213}" type="slidenum">
              <a:rPr lang="en-US" smtClean="0"/>
              <a:t>‹#›</a:t>
            </a:fld>
            <a:endParaRPr lang="en-US" dirty="0"/>
          </a:p>
        </p:txBody>
      </p:sp>
    </p:spTree>
    <p:extLst>
      <p:ext uri="{BB962C8B-B14F-4D97-AF65-F5344CB8AC3E}">
        <p14:creationId xmlns:p14="http://schemas.microsoft.com/office/powerpoint/2010/main" val="272772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64553-3098-4792-996D-309A9F574982}" type="datetimeFigureOut">
              <a:rPr lang="en-US" smtClean="0"/>
              <a:t>12/24/2020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5484D-9F53-4475-9082-B381CE790213}" type="slidenum">
              <a:rPr lang="en-US" smtClean="0"/>
              <a:t>‹#›</a:t>
            </a:fld>
            <a:endParaRPr lang="en-US" dirty="0"/>
          </a:p>
        </p:txBody>
      </p:sp>
    </p:spTree>
    <p:extLst>
      <p:ext uri="{BB962C8B-B14F-4D97-AF65-F5344CB8AC3E}">
        <p14:creationId xmlns:p14="http://schemas.microsoft.com/office/powerpoint/2010/main" val="3154179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video" Target="https://www.youtube.com/embed/9qjvwQrZmpk"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video" Target="https://www.youtube.com/embed/DrZGT89ht-g" TargetMode="Externa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8.xml"/><Relationship Id="rId5" Type="http://schemas.openxmlformats.org/officeDocument/2006/relationships/image" Target="../media/image9.emf"/><Relationship Id="rId4" Type="http://schemas.openxmlformats.org/officeDocument/2006/relationships/customXml" Target="../ink/ink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List_of_people_influenced_by_Ayn_Rand" TargetMode="External"/><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8001585" cy="706966"/>
          </a:xfrm>
        </p:spPr>
        <p:txBody>
          <a:bodyPr>
            <a:noAutofit/>
          </a:bodyPr>
          <a:lstStyle/>
          <a:p>
            <a:pPr algn="ctr"/>
            <a:r>
              <a:rPr lang="en-US" sz="4400" b="1" dirty="0" smtClean="0">
                <a:solidFill>
                  <a:schemeClr val="bg1"/>
                </a:solidFill>
              </a:rPr>
              <a:t>The Goal of Economics</a:t>
            </a:r>
            <a:endParaRPr lang="en-US" sz="4400" b="1" dirty="0">
              <a:solidFill>
                <a:schemeClr val="bg1"/>
              </a:solidFill>
            </a:endParaRPr>
          </a:p>
        </p:txBody>
      </p:sp>
      <p:sp>
        <p:nvSpPr>
          <p:cNvPr id="9" name="Text Placeholder 8"/>
          <p:cNvSpPr>
            <a:spLocks noGrp="1"/>
          </p:cNvSpPr>
          <p:nvPr>
            <p:ph type="body" sz="half" idx="2"/>
          </p:nvPr>
        </p:nvSpPr>
        <p:spPr>
          <a:xfrm>
            <a:off x="1081377" y="1358294"/>
            <a:ext cx="10201523" cy="5071533"/>
          </a:xfrm>
        </p:spPr>
        <p:txBody>
          <a:bodyPr>
            <a:normAutofit/>
          </a:bodyPr>
          <a:lstStyle/>
          <a:p>
            <a:pPr marL="285750" indent="-285750">
              <a:buFont typeface="Arial" panose="020B0604020202020204" pitchFamily="34" charset="0"/>
              <a:buChar char="•"/>
            </a:pPr>
            <a:r>
              <a:rPr lang="en-US" sz="3200" dirty="0">
                <a:solidFill>
                  <a:schemeClr val="bg1"/>
                </a:solidFill>
              </a:rPr>
              <a:t>Economics is </a:t>
            </a:r>
            <a:endParaRPr lang="en-US" sz="3200" dirty="0" smtClean="0">
              <a:solidFill>
                <a:schemeClr val="bg1"/>
              </a:solidFill>
            </a:endParaRPr>
          </a:p>
          <a:p>
            <a:pPr marL="742950" lvl="1" indent="-285750">
              <a:buFont typeface="Arial" panose="020B0604020202020204" pitchFamily="34" charset="0"/>
              <a:buChar char="•"/>
            </a:pPr>
            <a:r>
              <a:rPr lang="en-US" sz="3000" dirty="0" smtClean="0">
                <a:solidFill>
                  <a:schemeClr val="bg1"/>
                </a:solidFill>
              </a:rPr>
              <a:t>the </a:t>
            </a:r>
            <a:r>
              <a:rPr lang="en-US" sz="3000" dirty="0">
                <a:solidFill>
                  <a:schemeClr val="bg1"/>
                </a:solidFill>
              </a:rPr>
              <a:t>study of </a:t>
            </a:r>
            <a:r>
              <a:rPr lang="en-US" sz="3000" dirty="0" smtClean="0">
                <a:solidFill>
                  <a:schemeClr val="bg1"/>
                </a:solidFill>
              </a:rPr>
              <a:t>how </a:t>
            </a:r>
            <a:r>
              <a:rPr lang="en-US" sz="3000" dirty="0">
                <a:solidFill>
                  <a:schemeClr val="bg1"/>
                </a:solidFill>
              </a:rPr>
              <a:t>to promote happiness </a:t>
            </a:r>
            <a:endParaRPr lang="en-US" sz="3000" dirty="0" smtClean="0">
              <a:solidFill>
                <a:schemeClr val="bg1"/>
              </a:solidFill>
            </a:endParaRPr>
          </a:p>
          <a:p>
            <a:pPr marL="742950" lvl="1" indent="-285750">
              <a:buFont typeface="Arial" panose="020B0604020202020204" pitchFamily="34" charset="0"/>
              <a:buChar char="•"/>
            </a:pPr>
            <a:r>
              <a:rPr lang="en-US" sz="3000" dirty="0" smtClean="0">
                <a:solidFill>
                  <a:schemeClr val="bg1"/>
                </a:solidFill>
              </a:rPr>
              <a:t>through the production</a:t>
            </a:r>
            <a:r>
              <a:rPr lang="en-US" sz="3000" dirty="0">
                <a:solidFill>
                  <a:schemeClr val="bg1"/>
                </a:solidFill>
              </a:rPr>
              <a:t>, consumption </a:t>
            </a:r>
            <a:r>
              <a:rPr lang="en-US" sz="3000" dirty="0" smtClean="0">
                <a:solidFill>
                  <a:schemeClr val="bg1"/>
                </a:solidFill>
              </a:rPr>
              <a:t>and </a:t>
            </a:r>
            <a:r>
              <a:rPr lang="en-US" sz="3200" dirty="0" smtClean="0">
                <a:solidFill>
                  <a:schemeClr val="bg1"/>
                </a:solidFill>
              </a:rPr>
              <a:t>distribution </a:t>
            </a:r>
          </a:p>
          <a:p>
            <a:pPr marL="742950" lvl="1" indent="-285750">
              <a:buFont typeface="Arial" panose="020B0604020202020204" pitchFamily="34" charset="0"/>
              <a:buChar char="•"/>
            </a:pPr>
            <a:r>
              <a:rPr lang="en-US" sz="3200" dirty="0" smtClean="0">
                <a:solidFill>
                  <a:schemeClr val="bg1"/>
                </a:solidFill>
              </a:rPr>
              <a:t>of </a:t>
            </a:r>
            <a:r>
              <a:rPr lang="en-US" sz="3200" dirty="0">
                <a:solidFill>
                  <a:schemeClr val="bg1"/>
                </a:solidFill>
              </a:rPr>
              <a:t>goods and </a:t>
            </a:r>
            <a:r>
              <a:rPr lang="en-US" sz="3200" dirty="0" smtClean="0">
                <a:solidFill>
                  <a:schemeClr val="bg1"/>
                </a:solidFill>
              </a:rPr>
              <a:t>services</a:t>
            </a:r>
            <a:endParaRPr lang="en-US" sz="3200" dirty="0">
              <a:solidFill>
                <a:schemeClr val="bg1"/>
              </a:solidFill>
            </a:endParaRPr>
          </a:p>
          <a:p>
            <a:pPr marL="285750" indent="-285750">
              <a:buFont typeface="Arial" panose="020B0604020202020204" pitchFamily="34" charset="0"/>
              <a:buChar char="•"/>
            </a:pPr>
            <a:r>
              <a:rPr lang="en-US" sz="3400" dirty="0" smtClean="0">
                <a:solidFill>
                  <a:schemeClr val="bg1"/>
                </a:solidFill>
              </a:rPr>
              <a:t>Economics Answer – promote economic efficiency</a:t>
            </a:r>
          </a:p>
          <a:p>
            <a:pPr marL="742950" lvl="1" indent="-285750">
              <a:buFont typeface="Arial" panose="020B0604020202020204" pitchFamily="34" charset="0"/>
              <a:buChar char="•"/>
            </a:pPr>
            <a:r>
              <a:rPr lang="en-US" sz="3200" dirty="0" smtClean="0">
                <a:solidFill>
                  <a:schemeClr val="bg1"/>
                </a:solidFill>
              </a:rPr>
              <a:t>Produce at lowest possible cost </a:t>
            </a:r>
            <a:r>
              <a:rPr lang="en-US" sz="3200" dirty="0" smtClean="0">
                <a:solidFill>
                  <a:schemeClr val="bg1"/>
                </a:solidFill>
                <a:sym typeface="Wingdings" panose="05000000000000000000" pitchFamily="2" charset="2"/>
              </a:rPr>
              <a:t> greatest possible output and lowest possible waste</a:t>
            </a:r>
          </a:p>
          <a:p>
            <a:pPr marL="742950" lvl="1" indent="-285750">
              <a:buFont typeface="Arial" panose="020B0604020202020204" pitchFamily="34" charset="0"/>
              <a:buChar char="•"/>
            </a:pPr>
            <a:r>
              <a:rPr lang="en-US" sz="3200" dirty="0" smtClean="0">
                <a:solidFill>
                  <a:schemeClr val="bg1"/>
                </a:solidFill>
                <a:sym typeface="Wingdings" panose="05000000000000000000" pitchFamily="2" charset="2"/>
              </a:rPr>
              <a:t>Maximizes total market welfare (happiness)</a:t>
            </a:r>
            <a:endParaRPr lang="en-US" sz="3200" dirty="0" smtClean="0">
              <a:solidFill>
                <a:schemeClr val="bg1"/>
              </a:solidFill>
            </a:endParaRPr>
          </a:p>
        </p:txBody>
      </p:sp>
    </p:spTree>
    <p:extLst>
      <p:ext uri="{BB962C8B-B14F-4D97-AF65-F5344CB8AC3E}">
        <p14:creationId xmlns:p14="http://schemas.microsoft.com/office/powerpoint/2010/main" val="3324863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The Invisible Hand Controversy</a:t>
            </a:r>
            <a:endParaRPr lang="en-US" sz="4400" dirty="0">
              <a:solidFill>
                <a:srgbClr val="FFFF00"/>
              </a:solidFill>
            </a:endParaRPr>
          </a:p>
        </p:txBody>
      </p:sp>
      <p:sp>
        <p:nvSpPr>
          <p:cNvPr id="9" name="Text Placeholder 8"/>
          <p:cNvSpPr>
            <a:spLocks noGrp="1"/>
          </p:cNvSpPr>
          <p:nvPr>
            <p:ph type="body" sz="half" idx="2"/>
          </p:nvPr>
        </p:nvSpPr>
        <p:spPr>
          <a:xfrm>
            <a:off x="1105232" y="1836389"/>
            <a:ext cx="9334832" cy="3913421"/>
          </a:xfrm>
        </p:spPr>
        <p:txBody>
          <a:bodyPr>
            <a:normAutofit/>
          </a:bodyPr>
          <a:lstStyle/>
          <a:p>
            <a:endParaRPr lang="en-US" sz="3200" dirty="0" smtClean="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pic>
        <p:nvPicPr>
          <p:cNvPr id="3" name="9qjvwQrZmpk"/>
          <p:cNvPicPr>
            <a:picLocks noRot="1" noChangeAspect="1"/>
          </p:cNvPicPr>
          <p:nvPr>
            <a:videoFile r:link="rId1"/>
          </p:nvPr>
        </p:nvPicPr>
        <p:blipFill>
          <a:blip r:embed="rId4"/>
          <a:stretch>
            <a:fillRect/>
          </a:stretch>
        </p:blipFill>
        <p:spPr>
          <a:xfrm>
            <a:off x="1228326" y="1275653"/>
            <a:ext cx="9605176" cy="5402912"/>
          </a:xfrm>
          <a:prstGeom prst="rect">
            <a:avLst/>
          </a:prstGeom>
        </p:spPr>
      </p:pic>
    </p:spTree>
    <p:extLst>
      <p:ext uri="{BB962C8B-B14F-4D97-AF65-F5344CB8AC3E}">
        <p14:creationId xmlns:p14="http://schemas.microsoft.com/office/powerpoint/2010/main" val="815251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51421" y="568687"/>
            <a:ext cx="9358986" cy="706966"/>
          </a:xfrm>
        </p:spPr>
        <p:txBody>
          <a:bodyPr>
            <a:noAutofit/>
          </a:bodyPr>
          <a:lstStyle/>
          <a:p>
            <a:pPr algn="ctr"/>
            <a:r>
              <a:rPr lang="en-US" sz="4400" dirty="0" smtClean="0">
                <a:solidFill>
                  <a:srgbClr val="FFFF00"/>
                </a:solidFill>
              </a:rPr>
              <a:t>The Invisible Hand Controversy</a:t>
            </a:r>
            <a:endParaRPr lang="en-US" sz="4400" dirty="0">
              <a:solidFill>
                <a:srgbClr val="FFFF00"/>
              </a:solidFill>
            </a:endParaRPr>
          </a:p>
        </p:txBody>
      </p:sp>
      <p:sp>
        <p:nvSpPr>
          <p:cNvPr id="9" name="Text Placeholder 8"/>
          <p:cNvSpPr>
            <a:spLocks noGrp="1"/>
          </p:cNvSpPr>
          <p:nvPr>
            <p:ph type="body" sz="half" idx="2"/>
          </p:nvPr>
        </p:nvSpPr>
        <p:spPr>
          <a:xfrm>
            <a:off x="1105232" y="1836389"/>
            <a:ext cx="9334832" cy="3913421"/>
          </a:xfrm>
        </p:spPr>
        <p:txBody>
          <a:bodyPr>
            <a:normAutofit/>
          </a:bodyPr>
          <a:lstStyle/>
          <a:p>
            <a:endParaRPr lang="en-US" sz="3200" dirty="0" smtClean="0">
              <a:solidFill>
                <a:srgbClr val="FFFF00"/>
              </a:solidFill>
            </a:endParaRPr>
          </a:p>
          <a:p>
            <a:pPr marL="285750" indent="-285750">
              <a:buFont typeface="Arial" panose="020B0604020202020204" pitchFamily="34" charset="0"/>
              <a:buChar char="•"/>
            </a:pPr>
            <a:endParaRPr lang="en-US" sz="2400" dirty="0">
              <a:solidFill>
                <a:srgbClr val="FFFF00"/>
              </a:solidFill>
            </a:endParaRPr>
          </a:p>
        </p:txBody>
      </p:sp>
      <p:pic>
        <p:nvPicPr>
          <p:cNvPr id="2" name="DrZGT89ht-g"/>
          <p:cNvPicPr>
            <a:picLocks noRot="1" noChangeAspect="1"/>
          </p:cNvPicPr>
          <p:nvPr>
            <a:videoFile r:link="rId1"/>
          </p:nvPr>
        </p:nvPicPr>
        <p:blipFill>
          <a:blip r:embed="rId4"/>
          <a:stretch>
            <a:fillRect/>
          </a:stretch>
        </p:blipFill>
        <p:spPr>
          <a:xfrm>
            <a:off x="1192395" y="1275653"/>
            <a:ext cx="9518012" cy="5353882"/>
          </a:xfrm>
          <a:prstGeom prst="rect">
            <a:avLst/>
          </a:prstGeom>
        </p:spPr>
      </p:pic>
    </p:spTree>
    <p:extLst>
      <p:ext uri="{BB962C8B-B14F-4D97-AF65-F5344CB8AC3E}">
        <p14:creationId xmlns:p14="http://schemas.microsoft.com/office/powerpoint/2010/main" val="2672472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The Invisible Hand Controversy</a:t>
            </a:r>
            <a:endParaRPr lang="en-US" sz="4400" b="1" dirty="0">
              <a:solidFill>
                <a:schemeClr val="bg1"/>
              </a:solidFill>
            </a:endParaRPr>
          </a:p>
        </p:txBody>
      </p:sp>
      <p:sp>
        <p:nvSpPr>
          <p:cNvPr id="9" name="Text Placeholder 8"/>
          <p:cNvSpPr>
            <a:spLocks noGrp="1"/>
          </p:cNvSpPr>
          <p:nvPr>
            <p:ph type="body" sz="half" idx="2"/>
          </p:nvPr>
        </p:nvSpPr>
        <p:spPr>
          <a:xfrm>
            <a:off x="1081377" y="1358294"/>
            <a:ext cx="10201523" cy="5071533"/>
          </a:xfrm>
        </p:spPr>
        <p:txBody>
          <a:bodyPr>
            <a:normAutofit/>
          </a:bodyPr>
          <a:lstStyle/>
          <a:p>
            <a:pPr marL="285750" indent="-285750">
              <a:buFont typeface="Arial" panose="020B0604020202020204" pitchFamily="34" charset="0"/>
              <a:buChar char="•"/>
            </a:pPr>
            <a:r>
              <a:rPr lang="en-US" sz="3200" dirty="0">
                <a:solidFill>
                  <a:schemeClr val="bg1"/>
                </a:solidFill>
              </a:rPr>
              <a:t>Milton </a:t>
            </a:r>
            <a:r>
              <a:rPr lang="en-US" sz="3200" dirty="0" smtClean="0">
                <a:solidFill>
                  <a:schemeClr val="bg1"/>
                </a:solidFill>
              </a:rPr>
              <a:t>Friedman quotes:</a:t>
            </a:r>
            <a:endParaRPr lang="en-US" sz="3200" dirty="0">
              <a:solidFill>
                <a:schemeClr val="bg1"/>
              </a:solidFill>
            </a:endParaRPr>
          </a:p>
          <a:p>
            <a:pPr marL="285750" indent="-285750">
              <a:buFont typeface="Arial" panose="020B0604020202020204" pitchFamily="34" charset="0"/>
              <a:buChar char="•"/>
            </a:pPr>
            <a:r>
              <a:rPr lang="en-US" sz="3200" dirty="0" smtClean="0">
                <a:solidFill>
                  <a:schemeClr val="bg1"/>
                </a:solidFill>
              </a:rPr>
              <a:t>The </a:t>
            </a:r>
            <a:r>
              <a:rPr lang="en-US" sz="3200" dirty="0">
                <a:solidFill>
                  <a:schemeClr val="bg1"/>
                </a:solidFill>
              </a:rPr>
              <a:t>application of principles has to take account of </a:t>
            </a:r>
            <a:r>
              <a:rPr lang="en-US" sz="3200" dirty="0" smtClean="0">
                <a:solidFill>
                  <a:schemeClr val="bg1"/>
                </a:solidFill>
              </a:rPr>
              <a:t>circumstances</a:t>
            </a:r>
            <a:endParaRPr lang="en-US" sz="3200" dirty="0">
              <a:solidFill>
                <a:schemeClr val="bg1"/>
              </a:solidFill>
            </a:endParaRPr>
          </a:p>
          <a:p>
            <a:pPr marL="285750" indent="-285750">
              <a:buFont typeface="Arial" panose="020B0604020202020204" pitchFamily="34" charset="0"/>
              <a:buChar char="•"/>
            </a:pPr>
            <a:r>
              <a:rPr lang="en-US" sz="3200" dirty="0" smtClean="0">
                <a:solidFill>
                  <a:schemeClr val="bg1"/>
                </a:solidFill>
              </a:rPr>
              <a:t>Adam </a:t>
            </a:r>
            <a:r>
              <a:rPr lang="en-US" sz="3200" dirty="0">
                <a:solidFill>
                  <a:schemeClr val="bg1"/>
                </a:solidFill>
              </a:rPr>
              <a:t>Smith’s conception of how millions of people could coordinate their activities in mutually beneficial ways without central planning </a:t>
            </a:r>
            <a:r>
              <a:rPr lang="en-US" sz="3200" dirty="0" smtClean="0">
                <a:solidFill>
                  <a:schemeClr val="bg1"/>
                </a:solidFill>
              </a:rPr>
              <a:t>is </a:t>
            </a:r>
            <a:r>
              <a:rPr lang="en-US" sz="3200" dirty="0">
                <a:solidFill>
                  <a:schemeClr val="bg1"/>
                </a:solidFill>
              </a:rPr>
              <a:t>every bit as valid today as it was </a:t>
            </a:r>
            <a:r>
              <a:rPr lang="en-US" sz="3200" dirty="0" smtClean="0">
                <a:solidFill>
                  <a:schemeClr val="bg1"/>
                </a:solidFill>
              </a:rPr>
              <a:t>then </a:t>
            </a:r>
            <a:r>
              <a:rPr lang="en-US" sz="3200" dirty="0">
                <a:solidFill>
                  <a:schemeClr val="bg1"/>
                </a:solidFill>
              </a:rPr>
              <a:t>(definition of Invisible hand)</a:t>
            </a:r>
          </a:p>
          <a:p>
            <a:pPr marL="285750" indent="-285750">
              <a:buFont typeface="Arial" panose="020B0604020202020204" pitchFamily="34" charset="0"/>
              <a:buChar char="•"/>
            </a:pPr>
            <a:endParaRPr lang="en-US" sz="3200" dirty="0" smtClean="0">
              <a:solidFill>
                <a:schemeClr val="bg1"/>
              </a:solidFill>
            </a:endParaRPr>
          </a:p>
        </p:txBody>
      </p:sp>
    </p:spTree>
    <p:extLst>
      <p:ext uri="{BB962C8B-B14F-4D97-AF65-F5344CB8AC3E}">
        <p14:creationId xmlns:p14="http://schemas.microsoft.com/office/powerpoint/2010/main" val="3845276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The Invisible Hand Controversy</a:t>
            </a:r>
            <a:endParaRPr lang="en-US" sz="4400" b="1" dirty="0">
              <a:solidFill>
                <a:schemeClr val="bg1"/>
              </a:solidFill>
            </a:endParaRPr>
          </a:p>
        </p:txBody>
      </p:sp>
      <p:sp>
        <p:nvSpPr>
          <p:cNvPr id="9" name="Text Placeholder 8"/>
          <p:cNvSpPr>
            <a:spLocks noGrp="1"/>
          </p:cNvSpPr>
          <p:nvPr>
            <p:ph type="body" sz="half" idx="2"/>
          </p:nvPr>
        </p:nvSpPr>
        <p:spPr>
          <a:xfrm>
            <a:off x="1081377" y="1358294"/>
            <a:ext cx="10201523" cy="5071533"/>
          </a:xfrm>
        </p:spPr>
        <p:txBody>
          <a:bodyPr>
            <a:normAutofit/>
          </a:bodyPr>
          <a:lstStyle/>
          <a:p>
            <a:pPr marL="285750" indent="-285750">
              <a:buFont typeface="Arial" panose="020B0604020202020204" pitchFamily="34" charset="0"/>
              <a:buChar char="•"/>
            </a:pPr>
            <a:r>
              <a:rPr lang="en-US" sz="3200" dirty="0">
                <a:solidFill>
                  <a:schemeClr val="bg1"/>
                </a:solidFill>
              </a:rPr>
              <a:t>Joseph </a:t>
            </a:r>
            <a:r>
              <a:rPr lang="en-US" sz="3200" dirty="0" err="1" smtClean="0">
                <a:solidFill>
                  <a:schemeClr val="bg1"/>
                </a:solidFill>
              </a:rPr>
              <a:t>Stiglitz</a:t>
            </a:r>
            <a:r>
              <a:rPr lang="en-US" sz="3200" dirty="0" smtClean="0">
                <a:solidFill>
                  <a:schemeClr val="bg1"/>
                </a:solidFill>
              </a:rPr>
              <a:t> quotes: </a:t>
            </a:r>
            <a:endParaRPr lang="en-US" sz="3200" dirty="0">
              <a:solidFill>
                <a:schemeClr val="bg1"/>
              </a:solidFill>
            </a:endParaRPr>
          </a:p>
          <a:p>
            <a:pPr marL="285750" indent="-285750">
              <a:buFont typeface="Arial" panose="020B0604020202020204" pitchFamily="34" charset="0"/>
              <a:buChar char="•"/>
            </a:pPr>
            <a:r>
              <a:rPr lang="en-US" sz="3200" dirty="0" smtClean="0">
                <a:solidFill>
                  <a:schemeClr val="bg1"/>
                </a:solidFill>
              </a:rPr>
              <a:t>The </a:t>
            </a:r>
            <a:r>
              <a:rPr lang="en-US" sz="3200" dirty="0">
                <a:solidFill>
                  <a:schemeClr val="bg1"/>
                </a:solidFill>
              </a:rPr>
              <a:t>idea that “unfettered markets always lead to efficient outcomes”  is wrong.  (definition of Invisible hand)</a:t>
            </a:r>
          </a:p>
          <a:p>
            <a:pPr marL="285750" indent="-285750">
              <a:buFont typeface="Arial" panose="020B0604020202020204" pitchFamily="34" charset="0"/>
              <a:buChar char="•"/>
            </a:pPr>
            <a:r>
              <a:rPr lang="en-US" sz="3200" dirty="0" smtClean="0">
                <a:solidFill>
                  <a:schemeClr val="bg1"/>
                </a:solidFill>
              </a:rPr>
              <a:t>No </a:t>
            </a:r>
            <a:r>
              <a:rPr lang="en-US" sz="3200" dirty="0">
                <a:solidFill>
                  <a:schemeClr val="bg1"/>
                </a:solidFill>
              </a:rPr>
              <a:t>one thinks </a:t>
            </a:r>
            <a:r>
              <a:rPr lang="en-US" sz="3200" dirty="0" smtClean="0">
                <a:solidFill>
                  <a:schemeClr val="bg1"/>
                </a:solidFill>
              </a:rPr>
              <a:t>that greed </a:t>
            </a:r>
            <a:r>
              <a:rPr lang="en-US" sz="3200" dirty="0">
                <a:solidFill>
                  <a:schemeClr val="bg1"/>
                </a:solidFill>
              </a:rPr>
              <a:t>on the part of the bankers was good</a:t>
            </a:r>
          </a:p>
          <a:p>
            <a:pPr marL="285750" indent="-285750">
              <a:buFont typeface="Arial" panose="020B0604020202020204" pitchFamily="34" charset="0"/>
              <a:buChar char="•"/>
            </a:pPr>
            <a:r>
              <a:rPr lang="en-US" sz="3200" dirty="0" smtClean="0">
                <a:solidFill>
                  <a:schemeClr val="bg1"/>
                </a:solidFill>
              </a:rPr>
              <a:t>The invisible </a:t>
            </a:r>
            <a:r>
              <a:rPr lang="en-US" sz="3200" dirty="0">
                <a:solidFill>
                  <a:schemeClr val="bg1"/>
                </a:solidFill>
              </a:rPr>
              <a:t>hand is invisible because it’s not </a:t>
            </a:r>
            <a:r>
              <a:rPr lang="en-US" sz="3200" dirty="0" smtClean="0">
                <a:solidFill>
                  <a:schemeClr val="bg1"/>
                </a:solidFill>
              </a:rPr>
              <a:t>there </a:t>
            </a:r>
          </a:p>
        </p:txBody>
      </p:sp>
    </p:spTree>
    <p:extLst>
      <p:ext uri="{BB962C8B-B14F-4D97-AF65-F5344CB8AC3E}">
        <p14:creationId xmlns:p14="http://schemas.microsoft.com/office/powerpoint/2010/main" val="923217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The Invisible Hand Controversy</a:t>
            </a:r>
            <a:endParaRPr lang="en-US" sz="4400" b="1" dirty="0">
              <a:solidFill>
                <a:schemeClr val="bg1"/>
              </a:solidFill>
            </a:endParaRPr>
          </a:p>
        </p:txBody>
      </p:sp>
      <p:sp>
        <p:nvSpPr>
          <p:cNvPr id="9" name="Text Placeholder 8"/>
          <p:cNvSpPr>
            <a:spLocks noGrp="1"/>
          </p:cNvSpPr>
          <p:nvPr>
            <p:ph type="body" sz="half" idx="2"/>
          </p:nvPr>
        </p:nvSpPr>
        <p:spPr>
          <a:xfrm>
            <a:off x="1081377" y="1358294"/>
            <a:ext cx="10201523" cy="5071533"/>
          </a:xfrm>
        </p:spPr>
        <p:txBody>
          <a:bodyPr>
            <a:normAutofit/>
          </a:bodyPr>
          <a:lstStyle/>
          <a:p>
            <a:pPr marL="285750" indent="-285750">
              <a:buFont typeface="Arial" panose="020B0604020202020204" pitchFamily="34" charset="0"/>
              <a:buChar char="•"/>
            </a:pPr>
            <a:r>
              <a:rPr lang="en-US" sz="3200" dirty="0" smtClean="0">
                <a:solidFill>
                  <a:schemeClr val="bg1"/>
                </a:solidFill>
              </a:rPr>
              <a:t>Resolving the controversy means recognizing that they are applying different definitions of the invisible hand</a:t>
            </a:r>
          </a:p>
          <a:p>
            <a:pPr marL="285750" indent="-285750">
              <a:buFont typeface="Arial" panose="020B0604020202020204" pitchFamily="34" charset="0"/>
              <a:buChar char="•"/>
            </a:pPr>
            <a:r>
              <a:rPr lang="en-US" sz="3200" dirty="0" smtClean="0">
                <a:solidFill>
                  <a:schemeClr val="bg1"/>
                </a:solidFill>
              </a:rPr>
              <a:t>Friedman’s is more general and traditional because it focuses on the remarkable truth that so many goods are available to us largely because profit-seeking firms prosper by satisfying consumer demands</a:t>
            </a:r>
          </a:p>
          <a:p>
            <a:pPr marL="285750" indent="-285750">
              <a:buFont typeface="Arial" panose="020B0604020202020204" pitchFamily="34" charset="0"/>
              <a:buChar char="•"/>
            </a:pPr>
            <a:r>
              <a:rPr lang="en-US" sz="3200" dirty="0" err="1" smtClean="0">
                <a:solidFill>
                  <a:schemeClr val="bg1"/>
                </a:solidFill>
              </a:rPr>
              <a:t>Stiglitz’s</a:t>
            </a:r>
            <a:r>
              <a:rPr lang="en-US" sz="3200" dirty="0" smtClean="0">
                <a:solidFill>
                  <a:schemeClr val="bg1"/>
                </a:solidFill>
              </a:rPr>
              <a:t> is more ideological because he is saying that the idea that unfettered self-interest “always leads to good outcomes” does not match reality</a:t>
            </a:r>
          </a:p>
        </p:txBody>
      </p:sp>
    </p:spTree>
    <p:extLst>
      <p:ext uri="{BB962C8B-B14F-4D97-AF65-F5344CB8AC3E}">
        <p14:creationId xmlns:p14="http://schemas.microsoft.com/office/powerpoint/2010/main" val="387263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The Invisible Hand Controversy</a:t>
            </a:r>
            <a:endParaRPr lang="en-US" sz="4400" b="1" dirty="0">
              <a:solidFill>
                <a:schemeClr val="bg1"/>
              </a:solidFill>
            </a:endParaRPr>
          </a:p>
        </p:txBody>
      </p:sp>
      <p:sp>
        <p:nvSpPr>
          <p:cNvPr id="9" name="Text Placeholder 8"/>
          <p:cNvSpPr>
            <a:spLocks noGrp="1"/>
          </p:cNvSpPr>
          <p:nvPr>
            <p:ph type="body" sz="half" idx="2"/>
          </p:nvPr>
        </p:nvSpPr>
        <p:spPr>
          <a:xfrm>
            <a:off x="1081377" y="1358294"/>
            <a:ext cx="10201523" cy="5071533"/>
          </a:xfrm>
        </p:spPr>
        <p:txBody>
          <a:bodyPr>
            <a:normAutofit fontScale="92500" lnSpcReduction="10000"/>
          </a:bodyPr>
          <a:lstStyle/>
          <a:p>
            <a:pPr marL="285750" indent="-285750">
              <a:buFont typeface="Arial" panose="020B0604020202020204" pitchFamily="34" charset="0"/>
              <a:buChar char="•"/>
            </a:pPr>
            <a:r>
              <a:rPr lang="en-US" sz="3200" dirty="0" smtClean="0">
                <a:solidFill>
                  <a:schemeClr val="bg1"/>
                </a:solidFill>
              </a:rPr>
              <a:t>In this course, we highlighted how self-interest and production based on comparative advantage can lead to good outcomes but that these are only assured in the models when there are no market imperfections.  </a:t>
            </a:r>
          </a:p>
          <a:p>
            <a:pPr marL="285750" indent="-285750">
              <a:buFont typeface="Arial" panose="020B0604020202020204" pitchFamily="34" charset="0"/>
              <a:buChar char="•"/>
            </a:pPr>
            <a:r>
              <a:rPr lang="en-US" sz="3200" dirty="0" smtClean="0">
                <a:solidFill>
                  <a:schemeClr val="bg1"/>
                </a:solidFill>
              </a:rPr>
              <a:t>In Friedman’s terms, “under certain circumstances” means in cases when there are no imperfections or at least when the trading parties follow the “rules of the game” meaning while “engaging in open competition without deception or fraud”</a:t>
            </a:r>
          </a:p>
          <a:p>
            <a:pPr marL="285750" indent="-285750">
              <a:buFont typeface="Arial" panose="020B0604020202020204" pitchFamily="34" charset="0"/>
              <a:buChar char="•"/>
            </a:pPr>
            <a:r>
              <a:rPr lang="en-US" sz="3200" dirty="0" smtClean="0">
                <a:solidFill>
                  <a:schemeClr val="bg1"/>
                </a:solidFill>
              </a:rPr>
              <a:t>These conditions are true for many of the day-to-day things we buy.</a:t>
            </a:r>
          </a:p>
          <a:p>
            <a:pPr marL="285750" indent="-285750">
              <a:buFont typeface="Arial" panose="020B0604020202020204" pitchFamily="34" charset="0"/>
              <a:buChar char="•"/>
            </a:pPr>
            <a:endParaRPr lang="en-US" sz="3200" dirty="0" smtClean="0">
              <a:solidFill>
                <a:schemeClr val="bg1"/>
              </a:solidFill>
            </a:endParaRPr>
          </a:p>
          <a:p>
            <a:r>
              <a:rPr lang="en-US" sz="3200" dirty="0" smtClean="0">
                <a:solidFill>
                  <a:schemeClr val="bg1"/>
                </a:solidFill>
              </a:rPr>
              <a:t>   </a:t>
            </a:r>
          </a:p>
        </p:txBody>
      </p:sp>
    </p:spTree>
    <p:extLst>
      <p:ext uri="{BB962C8B-B14F-4D97-AF65-F5344CB8AC3E}">
        <p14:creationId xmlns:p14="http://schemas.microsoft.com/office/powerpoint/2010/main" val="1065150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The Invisible Hand Controversy</a:t>
            </a:r>
            <a:endParaRPr lang="en-US" sz="4400" b="1" dirty="0">
              <a:solidFill>
                <a:schemeClr val="bg1"/>
              </a:solidFill>
            </a:endParaRPr>
          </a:p>
        </p:txBody>
      </p:sp>
      <p:sp>
        <p:nvSpPr>
          <p:cNvPr id="9" name="Text Placeholder 8"/>
          <p:cNvSpPr>
            <a:spLocks noGrp="1"/>
          </p:cNvSpPr>
          <p:nvPr>
            <p:ph type="body" sz="half" idx="2"/>
          </p:nvPr>
        </p:nvSpPr>
        <p:spPr>
          <a:xfrm>
            <a:off x="1081377" y="1358294"/>
            <a:ext cx="10201523" cy="5071533"/>
          </a:xfrm>
        </p:spPr>
        <p:txBody>
          <a:bodyPr>
            <a:normAutofit fontScale="92500" lnSpcReduction="10000"/>
          </a:bodyPr>
          <a:lstStyle/>
          <a:p>
            <a:pPr marL="285750" indent="-285750">
              <a:buFont typeface="Arial" panose="020B0604020202020204" pitchFamily="34" charset="0"/>
              <a:buChar char="•"/>
            </a:pPr>
            <a:r>
              <a:rPr lang="en-US" sz="3200" dirty="0" err="1" smtClean="0">
                <a:solidFill>
                  <a:schemeClr val="bg1"/>
                </a:solidFill>
              </a:rPr>
              <a:t>Stiglitz</a:t>
            </a:r>
            <a:r>
              <a:rPr lang="en-US" sz="3200" dirty="0" smtClean="0">
                <a:solidFill>
                  <a:schemeClr val="bg1"/>
                </a:solidFill>
              </a:rPr>
              <a:t> refers to things like imperfect information, which is a type of market imperfection, to argue that the standard perfect competition models are not true representations of the real world</a:t>
            </a:r>
          </a:p>
          <a:p>
            <a:pPr marL="285750" indent="-285750">
              <a:buFont typeface="Arial" panose="020B0604020202020204" pitchFamily="34" charset="0"/>
              <a:buChar char="•"/>
            </a:pPr>
            <a:r>
              <a:rPr lang="en-US" sz="3200" dirty="0" smtClean="0">
                <a:solidFill>
                  <a:schemeClr val="bg1"/>
                </a:solidFill>
              </a:rPr>
              <a:t>His argument that there is no invisible hand, really means that we shouldn’t assume that unfettered self-interest, as has been taught in many economics departments, always is best</a:t>
            </a:r>
          </a:p>
          <a:p>
            <a:pPr marL="285750" indent="-285750">
              <a:buFont typeface="Arial" panose="020B0604020202020204" pitchFamily="34" charset="0"/>
              <a:buChar char="•"/>
            </a:pPr>
            <a:r>
              <a:rPr lang="en-US" sz="3200" dirty="0" smtClean="0">
                <a:solidFill>
                  <a:schemeClr val="bg1"/>
                </a:solidFill>
              </a:rPr>
              <a:t>He believes that often the circumstances are different …  which I am quite sure Friedman would agree with</a:t>
            </a:r>
          </a:p>
          <a:p>
            <a:pPr marL="285750" indent="-285750">
              <a:buFont typeface="Arial" panose="020B0604020202020204" pitchFamily="34" charset="0"/>
              <a:buChar char="•"/>
            </a:pPr>
            <a:endParaRPr lang="en-US" sz="3200" dirty="0" smtClean="0">
              <a:solidFill>
                <a:schemeClr val="bg1"/>
              </a:solidFill>
            </a:endParaRPr>
          </a:p>
          <a:p>
            <a:r>
              <a:rPr lang="en-US" sz="3200" dirty="0" smtClean="0">
                <a:solidFill>
                  <a:schemeClr val="bg1"/>
                </a:solidFill>
              </a:rPr>
              <a:t>   </a:t>
            </a:r>
          </a:p>
        </p:txBody>
      </p:sp>
    </p:spTree>
    <p:extLst>
      <p:ext uri="{BB962C8B-B14F-4D97-AF65-F5344CB8AC3E}">
        <p14:creationId xmlns:p14="http://schemas.microsoft.com/office/powerpoint/2010/main" val="2494507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The Role of Government Controversy</a:t>
            </a:r>
            <a:endParaRPr lang="en-US" sz="4400" b="1" dirty="0">
              <a:solidFill>
                <a:schemeClr val="bg1"/>
              </a:solidFill>
            </a:endParaRPr>
          </a:p>
        </p:txBody>
      </p:sp>
      <p:sp>
        <p:nvSpPr>
          <p:cNvPr id="9" name="Text Placeholder 8"/>
          <p:cNvSpPr>
            <a:spLocks noGrp="1"/>
          </p:cNvSpPr>
          <p:nvPr>
            <p:ph type="body" sz="half" idx="2"/>
          </p:nvPr>
        </p:nvSpPr>
        <p:spPr>
          <a:xfrm>
            <a:off x="1081377" y="1358294"/>
            <a:ext cx="10201523" cy="5071533"/>
          </a:xfrm>
        </p:spPr>
        <p:txBody>
          <a:bodyPr>
            <a:normAutofit fontScale="92500" lnSpcReduction="20000"/>
          </a:bodyPr>
          <a:lstStyle/>
          <a:p>
            <a:pPr marL="285750" indent="-285750">
              <a:buFont typeface="Arial" panose="020B0604020202020204" pitchFamily="34" charset="0"/>
              <a:buChar char="•"/>
            </a:pPr>
            <a:r>
              <a:rPr lang="en-US" sz="3200" dirty="0" smtClean="0">
                <a:solidFill>
                  <a:schemeClr val="bg1"/>
                </a:solidFill>
              </a:rPr>
              <a:t>Friedman differs from </a:t>
            </a:r>
            <a:r>
              <a:rPr lang="en-US" sz="3200" dirty="0" err="1" smtClean="0">
                <a:solidFill>
                  <a:schemeClr val="bg1"/>
                </a:solidFill>
              </a:rPr>
              <a:t>Stiglitz</a:t>
            </a:r>
            <a:r>
              <a:rPr lang="en-US" sz="3200" dirty="0" smtClean="0">
                <a:solidFill>
                  <a:schemeClr val="bg1"/>
                </a:solidFill>
              </a:rPr>
              <a:t> in the faith in government to correct market imperfections (MIs)</a:t>
            </a:r>
          </a:p>
          <a:p>
            <a:pPr marL="285750" indent="-285750">
              <a:buFont typeface="Arial" panose="020B0604020202020204" pitchFamily="34" charset="0"/>
              <a:buChar char="•"/>
            </a:pPr>
            <a:r>
              <a:rPr lang="en-US" sz="3200" dirty="0" smtClean="0">
                <a:solidFill>
                  <a:schemeClr val="bg1"/>
                </a:solidFill>
              </a:rPr>
              <a:t>Friedman recognized that government can correct for MIs, but did not trust government to do so effectively</a:t>
            </a:r>
          </a:p>
          <a:p>
            <a:pPr marL="285750" indent="-285750">
              <a:buFont typeface="Arial" panose="020B0604020202020204" pitchFamily="34" charset="0"/>
              <a:buChar char="•"/>
            </a:pPr>
            <a:r>
              <a:rPr lang="en-US" sz="3200" dirty="0" smtClean="0">
                <a:solidFill>
                  <a:schemeClr val="bg1"/>
                </a:solidFill>
              </a:rPr>
              <a:t>He also believed that government is petitioned too often by special interest groups and is just as likely to implement policies that cause further distortions, than policies that correct for MIs.</a:t>
            </a:r>
          </a:p>
          <a:p>
            <a:pPr marL="285750" indent="-285750">
              <a:buFont typeface="Arial" panose="020B0604020202020204" pitchFamily="34" charset="0"/>
              <a:buChar char="•"/>
            </a:pPr>
            <a:r>
              <a:rPr lang="en-US" sz="3200" dirty="0" smtClean="0">
                <a:solidFill>
                  <a:schemeClr val="bg1"/>
                </a:solidFill>
              </a:rPr>
              <a:t>See his popular book and TV series “Free to Choose” for many simple examples of these issues</a:t>
            </a:r>
          </a:p>
          <a:p>
            <a:pPr marL="285750" indent="-285750">
              <a:buFont typeface="Arial" panose="020B0604020202020204" pitchFamily="34" charset="0"/>
              <a:buChar char="•"/>
            </a:pPr>
            <a:endParaRPr lang="en-US" sz="3200" dirty="0" smtClean="0">
              <a:solidFill>
                <a:schemeClr val="bg1"/>
              </a:solidFill>
            </a:endParaRPr>
          </a:p>
          <a:p>
            <a:pPr marL="285750" indent="-285750">
              <a:buFont typeface="Arial" panose="020B0604020202020204" pitchFamily="34" charset="0"/>
              <a:buChar char="•"/>
            </a:pPr>
            <a:endParaRPr lang="en-US" sz="3200" dirty="0" smtClean="0">
              <a:solidFill>
                <a:schemeClr val="bg1"/>
              </a:solidFill>
            </a:endParaRPr>
          </a:p>
          <a:p>
            <a:r>
              <a:rPr lang="en-US" sz="3200" dirty="0" smtClean="0">
                <a:solidFill>
                  <a:schemeClr val="bg1"/>
                </a:solidFill>
              </a:rPr>
              <a:t>   </a:t>
            </a:r>
          </a:p>
        </p:txBody>
      </p:sp>
    </p:spTree>
    <p:extLst>
      <p:ext uri="{BB962C8B-B14F-4D97-AF65-F5344CB8AC3E}">
        <p14:creationId xmlns:p14="http://schemas.microsoft.com/office/powerpoint/2010/main" val="2075829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The Role of Government Controversy</a:t>
            </a:r>
            <a:endParaRPr lang="en-US" sz="4400" b="1" dirty="0">
              <a:solidFill>
                <a:schemeClr val="bg1"/>
              </a:solidFill>
            </a:endParaRPr>
          </a:p>
        </p:txBody>
      </p:sp>
      <p:sp>
        <p:nvSpPr>
          <p:cNvPr id="9" name="Text Placeholder 8"/>
          <p:cNvSpPr>
            <a:spLocks noGrp="1"/>
          </p:cNvSpPr>
          <p:nvPr>
            <p:ph type="body" sz="half" idx="2"/>
          </p:nvPr>
        </p:nvSpPr>
        <p:spPr>
          <a:xfrm>
            <a:off x="1081377" y="1358295"/>
            <a:ext cx="10201523" cy="5217434"/>
          </a:xfrm>
        </p:spPr>
        <p:txBody>
          <a:bodyPr>
            <a:normAutofit/>
          </a:bodyPr>
          <a:lstStyle/>
          <a:p>
            <a:pPr marL="285750" indent="-285750">
              <a:buFont typeface="Arial" panose="020B0604020202020204" pitchFamily="34" charset="0"/>
              <a:buChar char="•"/>
            </a:pPr>
            <a:r>
              <a:rPr lang="en-US" sz="3200" dirty="0" err="1" smtClean="0">
                <a:solidFill>
                  <a:schemeClr val="bg1"/>
                </a:solidFill>
              </a:rPr>
              <a:t>Stiglitz</a:t>
            </a:r>
            <a:r>
              <a:rPr lang="en-US" sz="3200" dirty="0" smtClean="0">
                <a:solidFill>
                  <a:schemeClr val="bg1"/>
                </a:solidFill>
              </a:rPr>
              <a:t> recognizes that free markets work pretty well in many circumstances.  He would not support socialism with government ownership of businesses</a:t>
            </a:r>
          </a:p>
          <a:p>
            <a:pPr marL="285750" indent="-285750">
              <a:buFont typeface="Arial" panose="020B0604020202020204" pitchFamily="34" charset="0"/>
              <a:buChar char="•"/>
            </a:pPr>
            <a:r>
              <a:rPr lang="en-US" sz="3200" dirty="0" smtClean="0">
                <a:solidFill>
                  <a:schemeClr val="bg1"/>
                </a:solidFill>
              </a:rPr>
              <a:t>He understands Friedman’s concern about government failure, especially about pressure from special interests</a:t>
            </a:r>
          </a:p>
          <a:p>
            <a:pPr marL="285750" indent="-285750">
              <a:buFont typeface="Arial" panose="020B0604020202020204" pitchFamily="34" charset="0"/>
              <a:buChar char="•"/>
            </a:pPr>
            <a:r>
              <a:rPr lang="en-US" sz="3200" dirty="0" smtClean="0">
                <a:solidFill>
                  <a:schemeClr val="bg1"/>
                </a:solidFill>
              </a:rPr>
              <a:t>However, he believes that government can provide an effective correction in the many instances of MIs</a:t>
            </a:r>
          </a:p>
          <a:p>
            <a:pPr marL="285750" indent="-285750">
              <a:buFont typeface="Arial" panose="020B0604020202020204" pitchFamily="34" charset="0"/>
              <a:buChar char="•"/>
            </a:pPr>
            <a:r>
              <a:rPr lang="en-US" sz="3200" dirty="0" smtClean="0">
                <a:solidFill>
                  <a:schemeClr val="bg1"/>
                </a:solidFill>
              </a:rPr>
              <a:t>See his recent book “People, Power and Profits: Progressive Capitalism in an Age of Discontent”</a:t>
            </a:r>
          </a:p>
          <a:p>
            <a:endParaRPr lang="en-US" sz="3200" dirty="0" smtClean="0">
              <a:solidFill>
                <a:schemeClr val="bg1"/>
              </a:solidFill>
            </a:endParaRPr>
          </a:p>
          <a:p>
            <a:endParaRPr lang="en-US" sz="3200" dirty="0" smtClean="0">
              <a:solidFill>
                <a:schemeClr val="bg1"/>
              </a:solidFill>
            </a:endParaRPr>
          </a:p>
        </p:txBody>
      </p:sp>
    </p:spTree>
    <p:extLst>
      <p:ext uri="{BB962C8B-B14F-4D97-AF65-F5344CB8AC3E}">
        <p14:creationId xmlns:p14="http://schemas.microsoft.com/office/powerpoint/2010/main" val="1443857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err="1" smtClean="0">
                <a:solidFill>
                  <a:schemeClr val="bg1"/>
                </a:solidFill>
              </a:rPr>
              <a:t>Stiglitz</a:t>
            </a:r>
            <a:r>
              <a:rPr lang="en-US" sz="4400" b="1" dirty="0" smtClean="0">
                <a:solidFill>
                  <a:schemeClr val="bg1"/>
                </a:solidFill>
              </a:rPr>
              <a:t> vs Friedman</a:t>
            </a:r>
            <a:endParaRPr lang="en-US" sz="4400" b="1" dirty="0">
              <a:solidFill>
                <a:schemeClr val="bg1"/>
              </a:solidFill>
            </a:endParaRPr>
          </a:p>
        </p:txBody>
      </p:sp>
      <p:sp>
        <p:nvSpPr>
          <p:cNvPr id="9" name="Text Placeholder 8"/>
          <p:cNvSpPr>
            <a:spLocks noGrp="1"/>
          </p:cNvSpPr>
          <p:nvPr>
            <p:ph type="body" sz="half" idx="2"/>
          </p:nvPr>
        </p:nvSpPr>
        <p:spPr>
          <a:xfrm>
            <a:off x="1081377" y="1358295"/>
            <a:ext cx="10201523" cy="5217434"/>
          </a:xfrm>
        </p:spPr>
        <p:txBody>
          <a:bodyPr>
            <a:normAutofit/>
          </a:bodyPr>
          <a:lstStyle/>
          <a:p>
            <a:pPr marL="285750" indent="-285750">
              <a:buFont typeface="Arial" panose="020B0604020202020204" pitchFamily="34" charset="0"/>
              <a:buChar char="•"/>
            </a:pPr>
            <a:r>
              <a:rPr lang="en-US" sz="3200" dirty="0" smtClean="0">
                <a:solidFill>
                  <a:schemeClr val="bg1"/>
                </a:solidFill>
              </a:rPr>
              <a:t>In my view, both Friedman and </a:t>
            </a:r>
            <a:r>
              <a:rPr lang="en-US" sz="3200" dirty="0" err="1" smtClean="0">
                <a:solidFill>
                  <a:schemeClr val="bg1"/>
                </a:solidFill>
              </a:rPr>
              <a:t>Stiglitz</a:t>
            </a:r>
            <a:r>
              <a:rPr lang="en-US" sz="3200" dirty="0" smtClean="0">
                <a:solidFill>
                  <a:schemeClr val="bg1"/>
                </a:solidFill>
              </a:rPr>
              <a:t> offer reasonable conceptions of a well-functioning society and that it is worthwhile to debate the pros and cons of their arguments.  </a:t>
            </a:r>
          </a:p>
          <a:p>
            <a:pPr marL="285750" indent="-285750">
              <a:buFont typeface="Arial" panose="020B0604020202020204" pitchFamily="34" charset="0"/>
              <a:buChar char="•"/>
            </a:pPr>
            <a:r>
              <a:rPr lang="en-US" sz="3200" dirty="0" smtClean="0">
                <a:solidFill>
                  <a:schemeClr val="bg1"/>
                </a:solidFill>
              </a:rPr>
              <a:t>However, recent policy discussions seem to have been captured by the more radical right and left.  </a:t>
            </a:r>
          </a:p>
          <a:p>
            <a:pPr marL="285750" indent="-285750">
              <a:buFont typeface="Arial" panose="020B0604020202020204" pitchFamily="34" charset="0"/>
              <a:buChar char="•"/>
            </a:pPr>
            <a:r>
              <a:rPr lang="en-US" sz="3200" dirty="0" smtClean="0">
                <a:solidFill>
                  <a:schemeClr val="bg1"/>
                </a:solidFill>
              </a:rPr>
              <a:t>Anyone agreeing with </a:t>
            </a:r>
            <a:r>
              <a:rPr lang="en-US" sz="3200" dirty="0" err="1" smtClean="0">
                <a:solidFill>
                  <a:schemeClr val="bg1"/>
                </a:solidFill>
              </a:rPr>
              <a:t>Stiglitz</a:t>
            </a:r>
            <a:r>
              <a:rPr lang="en-US" sz="3200" dirty="0" smtClean="0">
                <a:solidFill>
                  <a:schemeClr val="bg1"/>
                </a:solidFill>
              </a:rPr>
              <a:t> is labeled a socialist or communist</a:t>
            </a:r>
          </a:p>
          <a:p>
            <a:pPr marL="285750" indent="-285750">
              <a:buFont typeface="Arial" panose="020B0604020202020204" pitchFamily="34" charset="0"/>
              <a:buChar char="•"/>
            </a:pPr>
            <a:r>
              <a:rPr lang="en-US" sz="3200" dirty="0" smtClean="0">
                <a:solidFill>
                  <a:schemeClr val="bg1"/>
                </a:solidFill>
              </a:rPr>
              <a:t>Anyone agreeing with Friedman is labeled an egoistic, antisocial, uncaring Randian</a:t>
            </a:r>
          </a:p>
          <a:p>
            <a:endParaRPr lang="en-US" sz="3200" dirty="0" smtClean="0">
              <a:solidFill>
                <a:schemeClr val="bg1"/>
              </a:solidFill>
            </a:endParaRPr>
          </a:p>
        </p:txBody>
      </p:sp>
    </p:spTree>
    <p:extLst>
      <p:ext uri="{BB962C8B-B14F-4D97-AF65-F5344CB8AC3E}">
        <p14:creationId xmlns:p14="http://schemas.microsoft.com/office/powerpoint/2010/main" val="2103547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8001585" cy="706966"/>
          </a:xfrm>
        </p:spPr>
        <p:txBody>
          <a:bodyPr>
            <a:noAutofit/>
          </a:bodyPr>
          <a:lstStyle/>
          <a:p>
            <a:pPr algn="ctr"/>
            <a:r>
              <a:rPr lang="en-US" sz="4400" b="1" dirty="0" smtClean="0">
                <a:solidFill>
                  <a:schemeClr val="bg1"/>
                </a:solidFill>
              </a:rPr>
              <a:t>How Best to Achieve this Goal</a:t>
            </a:r>
            <a:endParaRPr lang="en-US" sz="4400" b="1" dirty="0">
              <a:solidFill>
                <a:schemeClr val="bg1"/>
              </a:solidFill>
            </a:endParaRPr>
          </a:p>
        </p:txBody>
      </p:sp>
      <p:sp>
        <p:nvSpPr>
          <p:cNvPr id="9" name="Text Placeholder 8"/>
          <p:cNvSpPr>
            <a:spLocks noGrp="1"/>
          </p:cNvSpPr>
          <p:nvPr>
            <p:ph type="body" sz="half" idx="2"/>
          </p:nvPr>
        </p:nvSpPr>
        <p:spPr>
          <a:xfrm>
            <a:off x="850791" y="1358294"/>
            <a:ext cx="10432110" cy="5071533"/>
          </a:xfrm>
        </p:spPr>
        <p:txBody>
          <a:bodyPr>
            <a:normAutofit/>
          </a:bodyPr>
          <a:lstStyle/>
          <a:p>
            <a:pPr marL="285750" indent="-285750">
              <a:buFont typeface="Arial" panose="020B0604020202020204" pitchFamily="34" charset="0"/>
              <a:buChar char="•"/>
            </a:pPr>
            <a:r>
              <a:rPr lang="en-US" sz="3200" dirty="0" smtClean="0">
                <a:solidFill>
                  <a:schemeClr val="bg1"/>
                </a:solidFill>
              </a:rPr>
              <a:t>Method 1 – The Free Market Approach (Classical liberalism)</a:t>
            </a:r>
          </a:p>
          <a:p>
            <a:pPr marL="742950" lvl="1" indent="-285750">
              <a:buFont typeface="Arial" panose="020B0604020202020204" pitchFamily="34" charset="0"/>
              <a:buChar char="•"/>
            </a:pPr>
            <a:r>
              <a:rPr lang="en-US" sz="3000" dirty="0" smtClean="0">
                <a:solidFill>
                  <a:schemeClr val="bg1"/>
                </a:solidFill>
              </a:rPr>
              <a:t>Allow people the maximum freedom to satisfy their self-interests anyway they like.  </a:t>
            </a:r>
          </a:p>
          <a:p>
            <a:pPr marL="742950" lvl="1" indent="-285750">
              <a:buFont typeface="Arial" panose="020B0604020202020204" pitchFamily="34" charset="0"/>
              <a:buChar char="•"/>
            </a:pPr>
            <a:r>
              <a:rPr lang="en-US" sz="3000" dirty="0">
                <a:solidFill>
                  <a:schemeClr val="bg1"/>
                </a:solidFill>
              </a:rPr>
              <a:t>C</a:t>
            </a:r>
            <a:r>
              <a:rPr lang="en-US" sz="3000" dirty="0" smtClean="0">
                <a:solidFill>
                  <a:schemeClr val="bg1"/>
                </a:solidFill>
              </a:rPr>
              <a:t>onsume what you like, produce </a:t>
            </a:r>
            <a:r>
              <a:rPr lang="en-US" sz="3000" dirty="0">
                <a:solidFill>
                  <a:schemeClr val="bg1"/>
                </a:solidFill>
              </a:rPr>
              <a:t>what </a:t>
            </a:r>
            <a:r>
              <a:rPr lang="en-US" sz="3000" dirty="0" smtClean="0">
                <a:solidFill>
                  <a:schemeClr val="bg1"/>
                </a:solidFill>
              </a:rPr>
              <a:t>consumers want, behave however you like in pursuit of your own interests</a:t>
            </a:r>
          </a:p>
          <a:p>
            <a:pPr marL="742950" lvl="1" indent="-285750">
              <a:buFont typeface="Arial" panose="020B0604020202020204" pitchFamily="34" charset="0"/>
              <a:buChar char="•"/>
            </a:pPr>
            <a:r>
              <a:rPr lang="en-US" sz="3000" dirty="0" smtClean="0">
                <a:solidFill>
                  <a:schemeClr val="bg1"/>
                </a:solidFill>
              </a:rPr>
              <a:t>Minimize the intervention of government </a:t>
            </a:r>
          </a:p>
          <a:p>
            <a:pPr marL="742950" lvl="1" indent="-285750">
              <a:buFont typeface="Arial" panose="020B0604020202020204" pitchFamily="34" charset="0"/>
              <a:buChar char="•"/>
            </a:pPr>
            <a:r>
              <a:rPr lang="en-US" sz="3000" dirty="0" smtClean="0">
                <a:solidFill>
                  <a:schemeClr val="bg1"/>
                </a:solidFill>
              </a:rPr>
              <a:t>Have minimal concern about society’s inequalities</a:t>
            </a:r>
          </a:p>
        </p:txBody>
      </p:sp>
    </p:spTree>
    <p:extLst>
      <p:ext uri="{BB962C8B-B14F-4D97-AF65-F5344CB8AC3E}">
        <p14:creationId xmlns:p14="http://schemas.microsoft.com/office/powerpoint/2010/main" val="2058560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Robert Shiller (1946 - ) </a:t>
            </a:r>
            <a:endParaRPr lang="en-US" sz="4400" b="1" dirty="0">
              <a:solidFill>
                <a:schemeClr val="bg1"/>
              </a:solidFill>
            </a:endParaRPr>
          </a:p>
        </p:txBody>
      </p:sp>
      <p:sp>
        <p:nvSpPr>
          <p:cNvPr id="9" name="Text Placeholder 8"/>
          <p:cNvSpPr>
            <a:spLocks noGrp="1"/>
          </p:cNvSpPr>
          <p:nvPr>
            <p:ph type="body" sz="half" idx="2"/>
          </p:nvPr>
        </p:nvSpPr>
        <p:spPr>
          <a:xfrm>
            <a:off x="3800723" y="1358294"/>
            <a:ext cx="7482177" cy="5071533"/>
          </a:xfrm>
        </p:spPr>
        <p:txBody>
          <a:bodyPr>
            <a:normAutofit/>
          </a:bodyPr>
          <a:lstStyle/>
          <a:p>
            <a:pPr marL="285750" indent="-285750">
              <a:buFont typeface="Arial" panose="020B0604020202020204" pitchFamily="34" charset="0"/>
              <a:buChar char="•"/>
            </a:pPr>
            <a:r>
              <a:rPr lang="en-US" sz="3200" dirty="0" smtClean="0">
                <a:solidFill>
                  <a:schemeClr val="bg1"/>
                </a:solidFill>
              </a:rPr>
              <a:t>Nobel (2013) for work on financial markets</a:t>
            </a:r>
          </a:p>
          <a:p>
            <a:pPr marL="285750" indent="-285750">
              <a:buFont typeface="Arial" panose="020B0604020202020204" pitchFamily="34" charset="0"/>
              <a:buChar char="•"/>
            </a:pPr>
            <a:r>
              <a:rPr lang="en-US" sz="3200" dirty="0" smtClean="0">
                <a:solidFill>
                  <a:schemeClr val="bg1"/>
                </a:solidFill>
              </a:rPr>
              <a:t>“Irrational Exuberance” (2000)</a:t>
            </a:r>
          </a:p>
          <a:p>
            <a:pPr marL="285750" indent="-285750">
              <a:buFont typeface="Arial" panose="020B0604020202020204" pitchFamily="34" charset="0"/>
              <a:buChar char="•"/>
            </a:pPr>
            <a:r>
              <a:rPr lang="en-US" sz="3200" dirty="0" smtClean="0">
                <a:solidFill>
                  <a:schemeClr val="bg1"/>
                </a:solidFill>
              </a:rPr>
              <a:t>“Narrative Economics” (2019) discusses how these can go viral</a:t>
            </a:r>
          </a:p>
          <a:p>
            <a:pPr marL="742950" lvl="1" indent="-285750">
              <a:buFont typeface="Arial" panose="020B0604020202020204" pitchFamily="34" charset="0"/>
              <a:buChar char="•"/>
            </a:pPr>
            <a:r>
              <a:rPr lang="en-US" sz="3000" dirty="0" smtClean="0">
                <a:solidFill>
                  <a:schemeClr val="bg1"/>
                </a:solidFill>
              </a:rPr>
              <a:t>Need not be true .. Just believable</a:t>
            </a:r>
          </a:p>
          <a:p>
            <a:pPr marL="742950" lvl="1" indent="-285750">
              <a:buFont typeface="Arial" panose="020B0604020202020204" pitchFamily="34" charset="0"/>
              <a:buChar char="•"/>
            </a:pPr>
            <a:r>
              <a:rPr lang="en-US" sz="3000" dirty="0" err="1" smtClean="0">
                <a:solidFill>
                  <a:schemeClr val="bg1"/>
                </a:solidFill>
              </a:rPr>
              <a:t>Eg</a:t>
            </a:r>
            <a:r>
              <a:rPr lang="en-US" sz="3000" dirty="0" smtClean="0">
                <a:solidFill>
                  <a:schemeClr val="bg1"/>
                </a:solidFill>
              </a:rPr>
              <a:t>.  Maximizing shareholder profit is evil</a:t>
            </a:r>
          </a:p>
          <a:p>
            <a:pPr marL="742950" lvl="1" indent="-285750">
              <a:buFont typeface="Arial" panose="020B0604020202020204" pitchFamily="34" charset="0"/>
              <a:buChar char="•"/>
            </a:pPr>
            <a:r>
              <a:rPr lang="en-US" sz="3000" dirty="0" err="1" smtClean="0">
                <a:solidFill>
                  <a:schemeClr val="bg1"/>
                </a:solidFill>
              </a:rPr>
              <a:t>Eg</a:t>
            </a:r>
            <a:r>
              <a:rPr lang="en-US" sz="3000" dirty="0" smtClean="0">
                <a:solidFill>
                  <a:schemeClr val="bg1"/>
                </a:solidFill>
              </a:rPr>
              <a:t>. exports are good; imports are bad.</a:t>
            </a:r>
          </a:p>
        </p:txBody>
      </p:sp>
      <p:pic>
        <p:nvPicPr>
          <p:cNvPr id="2" name="Picture 1"/>
          <p:cNvPicPr>
            <a:picLocks noChangeAspect="1"/>
          </p:cNvPicPr>
          <p:nvPr/>
        </p:nvPicPr>
        <p:blipFill>
          <a:blip r:embed="rId3"/>
          <a:stretch>
            <a:fillRect/>
          </a:stretch>
        </p:blipFill>
        <p:spPr>
          <a:xfrm>
            <a:off x="331831" y="1323165"/>
            <a:ext cx="3357929" cy="4234797"/>
          </a:xfrm>
          <a:prstGeom prst="rect">
            <a:avLst/>
          </a:prstGeom>
        </p:spPr>
      </p:pic>
    </p:spTree>
    <p:extLst>
      <p:ext uri="{BB962C8B-B14F-4D97-AF65-F5344CB8AC3E}">
        <p14:creationId xmlns:p14="http://schemas.microsoft.com/office/powerpoint/2010/main" val="2588144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691763" y="312075"/>
            <a:ext cx="10789920" cy="706966"/>
          </a:xfrm>
        </p:spPr>
        <p:txBody>
          <a:bodyPr>
            <a:noAutofit/>
          </a:bodyPr>
          <a:lstStyle/>
          <a:p>
            <a:pPr algn="ctr"/>
            <a:r>
              <a:rPr lang="en-US" sz="4400" b="1" dirty="0" smtClean="0">
                <a:solidFill>
                  <a:schemeClr val="bg1"/>
                </a:solidFill>
              </a:rPr>
              <a:t>The Political/Economic Spectrum Again</a:t>
            </a:r>
            <a:endParaRPr lang="en-US" sz="4400" b="1" dirty="0">
              <a:solidFill>
                <a:schemeClr val="bg1"/>
              </a:solidFill>
            </a:endParaRPr>
          </a:p>
        </p:txBody>
      </p:sp>
      <p:pic>
        <p:nvPicPr>
          <p:cNvPr id="2" name="Picture 1"/>
          <p:cNvPicPr>
            <a:picLocks noChangeAspect="1"/>
          </p:cNvPicPr>
          <p:nvPr/>
        </p:nvPicPr>
        <p:blipFill>
          <a:blip r:embed="rId3"/>
          <a:stretch>
            <a:fillRect/>
          </a:stretch>
        </p:blipFill>
        <p:spPr>
          <a:xfrm>
            <a:off x="1483545" y="1266765"/>
            <a:ext cx="8662319" cy="5351461"/>
          </a:xfrm>
          <a:prstGeom prst="rect">
            <a:avLst/>
          </a:prstGeom>
        </p:spPr>
      </p:pic>
    </p:spTree>
    <p:extLst>
      <p:ext uri="{BB962C8B-B14F-4D97-AF65-F5344CB8AC3E}">
        <p14:creationId xmlns:p14="http://schemas.microsoft.com/office/powerpoint/2010/main" val="3569007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err="1" smtClean="0">
                <a:solidFill>
                  <a:schemeClr val="bg1"/>
                </a:solidFill>
              </a:rPr>
              <a:t>Stiglitz</a:t>
            </a:r>
            <a:r>
              <a:rPr lang="en-US" sz="4400" b="1" dirty="0" smtClean="0">
                <a:solidFill>
                  <a:schemeClr val="bg1"/>
                </a:solidFill>
              </a:rPr>
              <a:t> vs Friedman</a:t>
            </a:r>
            <a:endParaRPr lang="en-US" sz="4400" b="1" dirty="0">
              <a:solidFill>
                <a:schemeClr val="bg1"/>
              </a:solidFill>
            </a:endParaRPr>
          </a:p>
        </p:txBody>
      </p:sp>
      <p:sp>
        <p:nvSpPr>
          <p:cNvPr id="9" name="Text Placeholder 8"/>
          <p:cNvSpPr>
            <a:spLocks noGrp="1"/>
          </p:cNvSpPr>
          <p:nvPr>
            <p:ph type="body" sz="half" idx="2"/>
          </p:nvPr>
        </p:nvSpPr>
        <p:spPr>
          <a:xfrm>
            <a:off x="1081377" y="1358295"/>
            <a:ext cx="10201523" cy="5217434"/>
          </a:xfrm>
        </p:spPr>
        <p:txBody>
          <a:bodyPr>
            <a:normAutofit/>
          </a:bodyPr>
          <a:lstStyle/>
          <a:p>
            <a:pPr marL="285750" indent="-285750">
              <a:buFont typeface="Arial" panose="020B0604020202020204" pitchFamily="34" charset="0"/>
              <a:buChar char="•"/>
            </a:pPr>
            <a:r>
              <a:rPr lang="en-US" sz="3200" dirty="0" smtClean="0">
                <a:solidFill>
                  <a:schemeClr val="bg1"/>
                </a:solidFill>
              </a:rPr>
              <a:t>This course was designed to offer the pros and cons of both sides of the political/economic debate</a:t>
            </a:r>
          </a:p>
          <a:p>
            <a:pPr marL="285750" indent="-285750">
              <a:buFont typeface="Arial" panose="020B0604020202020204" pitchFamily="34" charset="0"/>
              <a:buChar char="•"/>
            </a:pPr>
            <a:r>
              <a:rPr lang="en-US" sz="3200" dirty="0" err="1" smtClean="0">
                <a:solidFill>
                  <a:schemeClr val="bg1"/>
                </a:solidFill>
              </a:rPr>
              <a:t>Stiglitz</a:t>
            </a:r>
            <a:r>
              <a:rPr lang="en-US" sz="3200" dirty="0" smtClean="0">
                <a:solidFill>
                  <a:schemeClr val="bg1"/>
                </a:solidFill>
              </a:rPr>
              <a:t> and Friedman, as economists, both believe in the benefits of free markets</a:t>
            </a:r>
          </a:p>
          <a:p>
            <a:pPr marL="285750" indent="-285750">
              <a:buFont typeface="Arial" panose="020B0604020202020204" pitchFamily="34" charset="0"/>
              <a:buChar char="•"/>
            </a:pPr>
            <a:r>
              <a:rPr lang="en-US" sz="3200" dirty="0" smtClean="0">
                <a:solidFill>
                  <a:schemeClr val="bg1"/>
                </a:solidFill>
              </a:rPr>
              <a:t>However, </a:t>
            </a:r>
            <a:r>
              <a:rPr lang="en-US" sz="3200" dirty="0" err="1" smtClean="0">
                <a:solidFill>
                  <a:schemeClr val="bg1"/>
                </a:solidFill>
              </a:rPr>
              <a:t>Stiglitz</a:t>
            </a:r>
            <a:r>
              <a:rPr lang="en-US" sz="3200" dirty="0" smtClean="0">
                <a:solidFill>
                  <a:schemeClr val="bg1"/>
                </a:solidFill>
              </a:rPr>
              <a:t> insists that we can’t allow unfettered self-interest to reign supreme because markets are often not perfectly competitive</a:t>
            </a:r>
          </a:p>
          <a:p>
            <a:pPr marL="285750" indent="-285750">
              <a:buFont typeface="Arial" panose="020B0604020202020204" pitchFamily="34" charset="0"/>
              <a:buChar char="•"/>
            </a:pPr>
            <a:r>
              <a:rPr lang="en-US" sz="3200" dirty="0" smtClean="0">
                <a:solidFill>
                  <a:schemeClr val="bg1"/>
                </a:solidFill>
              </a:rPr>
              <a:t>Instead there are many market imperfections that demand attention</a:t>
            </a:r>
          </a:p>
          <a:p>
            <a:endParaRPr lang="en-US" sz="3200" dirty="0" smtClean="0">
              <a:solidFill>
                <a:schemeClr val="bg1"/>
              </a:solidFill>
            </a:endParaRPr>
          </a:p>
        </p:txBody>
      </p:sp>
    </p:spTree>
    <p:extLst>
      <p:ext uri="{BB962C8B-B14F-4D97-AF65-F5344CB8AC3E}">
        <p14:creationId xmlns:p14="http://schemas.microsoft.com/office/powerpoint/2010/main" val="1009485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err="1">
                <a:solidFill>
                  <a:schemeClr val="bg1"/>
                </a:solidFill>
              </a:rPr>
              <a:t>Stiglitz</a:t>
            </a:r>
            <a:r>
              <a:rPr lang="en-US" sz="4400" b="1" dirty="0">
                <a:solidFill>
                  <a:schemeClr val="bg1"/>
                </a:solidFill>
              </a:rPr>
              <a:t> vs Friedman</a:t>
            </a:r>
          </a:p>
        </p:txBody>
      </p:sp>
      <p:sp>
        <p:nvSpPr>
          <p:cNvPr id="9" name="Text Placeholder 8"/>
          <p:cNvSpPr>
            <a:spLocks noGrp="1"/>
          </p:cNvSpPr>
          <p:nvPr>
            <p:ph type="body" sz="half" idx="2"/>
          </p:nvPr>
        </p:nvSpPr>
        <p:spPr>
          <a:xfrm>
            <a:off x="1081377" y="1358295"/>
            <a:ext cx="10201523" cy="5217434"/>
          </a:xfrm>
        </p:spPr>
        <p:txBody>
          <a:bodyPr>
            <a:normAutofit/>
          </a:bodyPr>
          <a:lstStyle/>
          <a:p>
            <a:pPr marL="285750" indent="-285750">
              <a:buFont typeface="Arial" panose="020B0604020202020204" pitchFamily="34" charset="0"/>
              <a:buChar char="•"/>
            </a:pPr>
            <a:r>
              <a:rPr lang="en-US" sz="3200" dirty="0" smtClean="0">
                <a:solidFill>
                  <a:schemeClr val="bg1"/>
                </a:solidFill>
              </a:rPr>
              <a:t>Including the role of ethics in the functioning of the economic system can help us better understand the positions of </a:t>
            </a:r>
            <a:r>
              <a:rPr lang="en-US" sz="3200" dirty="0" err="1" smtClean="0">
                <a:solidFill>
                  <a:schemeClr val="bg1"/>
                </a:solidFill>
              </a:rPr>
              <a:t>Stiglitz</a:t>
            </a:r>
            <a:r>
              <a:rPr lang="en-US" sz="3200" dirty="0" smtClean="0">
                <a:solidFill>
                  <a:schemeClr val="bg1"/>
                </a:solidFill>
              </a:rPr>
              <a:t> and Friedman</a:t>
            </a:r>
          </a:p>
          <a:p>
            <a:pPr marL="285750" indent="-285750">
              <a:buFont typeface="Arial" panose="020B0604020202020204" pitchFamily="34" charset="0"/>
              <a:buChar char="•"/>
            </a:pPr>
            <a:r>
              <a:rPr lang="en-US" sz="3200" dirty="0" smtClean="0">
                <a:solidFill>
                  <a:schemeClr val="bg1"/>
                </a:solidFill>
              </a:rPr>
              <a:t>This course highlighted why ethical behavior helps to promote economic efficiency – alternatively, why unethical behavior is bad for the economy</a:t>
            </a:r>
          </a:p>
          <a:p>
            <a:pPr marL="285750" indent="-285750">
              <a:buFont typeface="Arial" panose="020B0604020202020204" pitchFamily="34" charset="0"/>
              <a:buChar char="•"/>
            </a:pPr>
            <a:r>
              <a:rPr lang="en-US" sz="3200" dirty="0" smtClean="0">
                <a:solidFill>
                  <a:schemeClr val="bg1"/>
                </a:solidFill>
              </a:rPr>
              <a:t>Unethical behavior </a:t>
            </a:r>
            <a:r>
              <a:rPr lang="en-US" sz="3200" dirty="0" smtClean="0">
                <a:solidFill>
                  <a:schemeClr val="bg1"/>
                </a:solidFill>
                <a:sym typeface="Wingdings" panose="05000000000000000000" pitchFamily="2" charset="2"/>
              </a:rPr>
              <a:t> markets are imperfect or fail</a:t>
            </a:r>
          </a:p>
          <a:p>
            <a:pPr marL="285750" indent="-285750">
              <a:buFont typeface="Arial" panose="020B0604020202020204" pitchFamily="34" charset="0"/>
              <a:buChar char="•"/>
            </a:pPr>
            <a:r>
              <a:rPr lang="en-US" sz="3200" dirty="0" smtClean="0">
                <a:solidFill>
                  <a:schemeClr val="bg1"/>
                </a:solidFill>
                <a:sym typeface="Wingdings" panose="05000000000000000000" pitchFamily="2" charset="2"/>
              </a:rPr>
              <a:t>Ethics implies constraints on self-interest</a:t>
            </a:r>
            <a:endParaRPr lang="en-US" sz="3200" dirty="0" smtClean="0">
              <a:solidFill>
                <a:schemeClr val="bg1"/>
              </a:solidFill>
            </a:endParaRPr>
          </a:p>
          <a:p>
            <a:endParaRPr lang="en-US" sz="3200" dirty="0" smtClean="0">
              <a:solidFill>
                <a:schemeClr val="bg1"/>
              </a:solidFill>
            </a:endParaRPr>
          </a:p>
        </p:txBody>
      </p:sp>
    </p:spTree>
    <p:extLst>
      <p:ext uri="{BB962C8B-B14F-4D97-AF65-F5344CB8AC3E}">
        <p14:creationId xmlns:p14="http://schemas.microsoft.com/office/powerpoint/2010/main" val="1323413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7" name="Title 6"/>
          <p:cNvSpPr>
            <a:spLocks noGrp="1"/>
          </p:cNvSpPr>
          <p:nvPr>
            <p:ph type="title"/>
          </p:nvPr>
        </p:nvSpPr>
        <p:spPr/>
        <p:txBody>
          <a:bodyPr>
            <a:noAutofit/>
          </a:bodyPr>
          <a:lstStyle/>
          <a:p>
            <a:pPr algn="ctr"/>
            <a:r>
              <a:rPr lang="en-US" sz="4400" b="1" dirty="0" smtClean="0">
                <a:solidFill>
                  <a:schemeClr val="bg1"/>
                </a:solidFill>
              </a:rPr>
              <a:t>Ethical Economic Principles</a:t>
            </a:r>
            <a:endParaRPr lang="en-US" sz="4400" b="1" dirty="0">
              <a:solidFill>
                <a:schemeClr val="bg1"/>
              </a:solidFill>
            </a:endParaRPr>
          </a:p>
        </p:txBody>
      </p:sp>
      <p:sp>
        <p:nvSpPr>
          <p:cNvPr id="2" name="Text Placeholder 1"/>
          <p:cNvSpPr>
            <a:spLocks noGrp="1"/>
          </p:cNvSpPr>
          <p:nvPr>
            <p:ph type="body" idx="1"/>
          </p:nvPr>
        </p:nvSpPr>
        <p:spPr>
          <a:xfrm>
            <a:off x="839788" y="1681163"/>
            <a:ext cx="5157787" cy="374650"/>
          </a:xfrm>
        </p:spPr>
        <p:txBody>
          <a:bodyPr>
            <a:normAutofit fontScale="92500" lnSpcReduction="10000"/>
          </a:bodyPr>
          <a:lstStyle/>
          <a:p>
            <a:pPr algn="ctr"/>
            <a:r>
              <a:rPr lang="en-US" dirty="0" smtClean="0">
                <a:solidFill>
                  <a:schemeClr val="bg1"/>
                </a:solidFill>
              </a:rPr>
              <a:t>What to Do</a:t>
            </a:r>
            <a:endParaRPr lang="en-US" dirty="0">
              <a:solidFill>
                <a:schemeClr val="bg1"/>
              </a:solidFill>
            </a:endParaRPr>
          </a:p>
        </p:txBody>
      </p:sp>
      <p:sp>
        <p:nvSpPr>
          <p:cNvPr id="3" name="Content Placeholder 2"/>
          <p:cNvSpPr>
            <a:spLocks noGrp="1"/>
          </p:cNvSpPr>
          <p:nvPr>
            <p:ph sz="half" idx="2"/>
          </p:nvPr>
        </p:nvSpPr>
        <p:spPr>
          <a:xfrm>
            <a:off x="839788" y="2162755"/>
            <a:ext cx="5157787" cy="4026908"/>
          </a:xfrm>
        </p:spPr>
        <p:txBody>
          <a:bodyPr/>
          <a:lstStyle/>
          <a:p>
            <a:r>
              <a:rPr lang="en-US" dirty="0" smtClean="0">
                <a:solidFill>
                  <a:schemeClr val="bg1"/>
                </a:solidFill>
              </a:rPr>
              <a:t>Be Kind</a:t>
            </a:r>
          </a:p>
          <a:p>
            <a:r>
              <a:rPr lang="en-US" dirty="0" smtClean="0">
                <a:solidFill>
                  <a:schemeClr val="bg1"/>
                </a:solidFill>
              </a:rPr>
              <a:t>Respect Property of others</a:t>
            </a:r>
          </a:p>
          <a:p>
            <a:r>
              <a:rPr lang="en-US" dirty="0" smtClean="0">
                <a:solidFill>
                  <a:schemeClr val="bg1"/>
                </a:solidFill>
              </a:rPr>
              <a:t>Be Honest; Keep Promises</a:t>
            </a:r>
          </a:p>
          <a:p>
            <a:r>
              <a:rPr lang="en-US" dirty="0" smtClean="0">
                <a:solidFill>
                  <a:schemeClr val="bg1"/>
                </a:solidFill>
              </a:rPr>
              <a:t>Market Freedom / Competition</a:t>
            </a:r>
          </a:p>
          <a:p>
            <a:r>
              <a:rPr lang="en-US" dirty="0" smtClean="0">
                <a:solidFill>
                  <a:schemeClr val="bg1"/>
                </a:solidFill>
              </a:rPr>
              <a:t>Share information/ideas</a:t>
            </a:r>
          </a:p>
          <a:p>
            <a:r>
              <a:rPr lang="en-US" dirty="0" smtClean="0">
                <a:solidFill>
                  <a:schemeClr val="bg1"/>
                </a:solidFill>
              </a:rPr>
              <a:t>Be a Good Neighbor</a:t>
            </a:r>
            <a:endParaRPr lang="en-US" dirty="0">
              <a:solidFill>
                <a:schemeClr val="bg1"/>
              </a:solidFill>
            </a:endParaRPr>
          </a:p>
        </p:txBody>
      </p:sp>
      <p:sp>
        <p:nvSpPr>
          <p:cNvPr id="4" name="Text Placeholder 3"/>
          <p:cNvSpPr>
            <a:spLocks noGrp="1"/>
          </p:cNvSpPr>
          <p:nvPr>
            <p:ph type="body" sz="quarter" idx="3"/>
          </p:nvPr>
        </p:nvSpPr>
        <p:spPr>
          <a:xfrm>
            <a:off x="6172200" y="1681163"/>
            <a:ext cx="5183188" cy="374650"/>
          </a:xfrm>
        </p:spPr>
        <p:txBody>
          <a:bodyPr>
            <a:normAutofit fontScale="92500" lnSpcReduction="10000"/>
          </a:bodyPr>
          <a:lstStyle/>
          <a:p>
            <a:pPr algn="ctr"/>
            <a:r>
              <a:rPr lang="en-US" dirty="0" smtClean="0">
                <a:solidFill>
                  <a:schemeClr val="bg1"/>
                </a:solidFill>
              </a:rPr>
              <a:t>What Not to Do</a:t>
            </a:r>
            <a:endParaRPr lang="en-US" dirty="0">
              <a:solidFill>
                <a:schemeClr val="bg1"/>
              </a:solidFill>
            </a:endParaRPr>
          </a:p>
        </p:txBody>
      </p:sp>
      <p:sp>
        <p:nvSpPr>
          <p:cNvPr id="5" name="Content Placeholder 4"/>
          <p:cNvSpPr>
            <a:spLocks noGrp="1"/>
          </p:cNvSpPr>
          <p:nvPr>
            <p:ph sz="quarter" idx="4"/>
          </p:nvPr>
        </p:nvSpPr>
        <p:spPr>
          <a:xfrm>
            <a:off x="6172199" y="2162755"/>
            <a:ext cx="5707049" cy="4026908"/>
          </a:xfrm>
        </p:spPr>
        <p:txBody>
          <a:bodyPr/>
          <a:lstStyle/>
          <a:p>
            <a:r>
              <a:rPr lang="en-US" dirty="0" smtClean="0">
                <a:solidFill>
                  <a:schemeClr val="bg1"/>
                </a:solidFill>
              </a:rPr>
              <a:t>No violence or coercion</a:t>
            </a:r>
          </a:p>
          <a:p>
            <a:r>
              <a:rPr lang="en-US" dirty="0" smtClean="0">
                <a:solidFill>
                  <a:schemeClr val="bg1"/>
                </a:solidFill>
              </a:rPr>
              <a:t>No theft</a:t>
            </a:r>
          </a:p>
          <a:p>
            <a:r>
              <a:rPr lang="en-US" dirty="0" smtClean="0">
                <a:solidFill>
                  <a:schemeClr val="bg1"/>
                </a:solidFill>
              </a:rPr>
              <a:t>No Deception or fraud</a:t>
            </a:r>
          </a:p>
          <a:p>
            <a:r>
              <a:rPr lang="en-US" dirty="0" smtClean="0">
                <a:solidFill>
                  <a:schemeClr val="bg1"/>
                </a:solidFill>
              </a:rPr>
              <a:t>No monopolizing or trade restraint</a:t>
            </a:r>
          </a:p>
          <a:p>
            <a:r>
              <a:rPr lang="en-US" dirty="0" smtClean="0">
                <a:solidFill>
                  <a:schemeClr val="bg1"/>
                </a:solidFill>
              </a:rPr>
              <a:t>No secrecy or intellectual property</a:t>
            </a:r>
          </a:p>
          <a:p>
            <a:r>
              <a:rPr lang="en-US" dirty="0" smtClean="0">
                <a:solidFill>
                  <a:schemeClr val="bg1"/>
                </a:solidFill>
              </a:rPr>
              <a:t>Minimize secondary harm (externalities)</a:t>
            </a:r>
            <a:endParaRPr lang="en-US" dirty="0">
              <a:solidFill>
                <a:schemeClr val="bg1"/>
              </a:solidFill>
            </a:endParaRPr>
          </a:p>
        </p:txBody>
      </p:sp>
      <p:sp>
        <p:nvSpPr>
          <p:cNvPr id="6" name="TextBox 5"/>
          <p:cNvSpPr txBox="1"/>
          <p:nvPr/>
        </p:nvSpPr>
        <p:spPr>
          <a:xfrm flipH="1">
            <a:off x="527035" y="5877500"/>
            <a:ext cx="9292825" cy="646331"/>
          </a:xfrm>
          <a:prstGeom prst="rect">
            <a:avLst/>
          </a:prstGeom>
          <a:noFill/>
        </p:spPr>
        <p:txBody>
          <a:bodyPr wrap="square" rtlCol="0">
            <a:spAutoFit/>
          </a:bodyPr>
          <a:lstStyle/>
          <a:p>
            <a:r>
              <a:rPr lang="en-US" sz="3600" dirty="0" smtClean="0">
                <a:solidFill>
                  <a:schemeClr val="bg1"/>
                </a:solidFill>
              </a:rPr>
              <a:t>Find more at ethicalecon.org</a:t>
            </a:r>
            <a:endParaRPr lang="en-US" sz="3600" dirty="0">
              <a:solidFill>
                <a:schemeClr val="bg1"/>
              </a:solidFill>
            </a:endParaRPr>
          </a:p>
        </p:txBody>
      </p:sp>
    </p:spTree>
    <p:extLst>
      <p:ext uri="{BB962C8B-B14F-4D97-AF65-F5344CB8AC3E}">
        <p14:creationId xmlns:p14="http://schemas.microsoft.com/office/powerpoint/2010/main" val="1782091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7" name="Title 6"/>
          <p:cNvSpPr>
            <a:spLocks noGrp="1"/>
          </p:cNvSpPr>
          <p:nvPr>
            <p:ph type="title"/>
          </p:nvPr>
        </p:nvSpPr>
        <p:spPr/>
        <p:txBody>
          <a:bodyPr>
            <a:noAutofit/>
          </a:bodyPr>
          <a:lstStyle/>
          <a:p>
            <a:pPr algn="ctr"/>
            <a:r>
              <a:rPr lang="en-US" b="1" dirty="0" smtClean="0">
                <a:solidFill>
                  <a:schemeClr val="bg1"/>
                </a:solidFill>
              </a:rPr>
              <a:t>Methods to Promote Ethical Behavior</a:t>
            </a:r>
            <a:endParaRPr lang="en-US" sz="4400" b="1" dirty="0">
              <a:solidFill>
                <a:schemeClr val="bg1"/>
              </a:solidFill>
            </a:endParaRPr>
          </a:p>
        </p:txBody>
      </p:sp>
      <p:sp>
        <p:nvSpPr>
          <p:cNvPr id="2" name="Text Placeholder 1"/>
          <p:cNvSpPr>
            <a:spLocks noGrp="1"/>
          </p:cNvSpPr>
          <p:nvPr>
            <p:ph type="body" idx="1"/>
          </p:nvPr>
        </p:nvSpPr>
        <p:spPr>
          <a:xfrm>
            <a:off x="839788" y="1681163"/>
            <a:ext cx="5157787" cy="374650"/>
          </a:xfrm>
        </p:spPr>
        <p:txBody>
          <a:bodyPr>
            <a:normAutofit fontScale="92500" lnSpcReduction="10000"/>
          </a:bodyPr>
          <a:lstStyle/>
          <a:p>
            <a:pPr algn="ctr"/>
            <a:r>
              <a:rPr lang="en-US" dirty="0" smtClean="0">
                <a:solidFill>
                  <a:schemeClr val="bg1"/>
                </a:solidFill>
              </a:rPr>
              <a:t>Public Methods</a:t>
            </a:r>
            <a:endParaRPr lang="en-US" dirty="0">
              <a:solidFill>
                <a:schemeClr val="bg1"/>
              </a:solidFill>
            </a:endParaRPr>
          </a:p>
        </p:txBody>
      </p:sp>
      <p:sp>
        <p:nvSpPr>
          <p:cNvPr id="3" name="Content Placeholder 2"/>
          <p:cNvSpPr>
            <a:spLocks noGrp="1"/>
          </p:cNvSpPr>
          <p:nvPr>
            <p:ph sz="half" idx="2"/>
          </p:nvPr>
        </p:nvSpPr>
        <p:spPr>
          <a:xfrm>
            <a:off x="839788" y="2162755"/>
            <a:ext cx="5157787" cy="4026908"/>
          </a:xfrm>
        </p:spPr>
        <p:txBody>
          <a:bodyPr/>
          <a:lstStyle/>
          <a:p>
            <a:r>
              <a:rPr lang="en-US" dirty="0" smtClean="0">
                <a:solidFill>
                  <a:schemeClr val="bg1"/>
                </a:solidFill>
              </a:rPr>
              <a:t>Establish a Judicial system </a:t>
            </a:r>
          </a:p>
          <a:p>
            <a:pPr lvl="1"/>
            <a:r>
              <a:rPr lang="en-US" dirty="0" smtClean="0">
                <a:solidFill>
                  <a:schemeClr val="bg1"/>
                </a:solidFill>
              </a:rPr>
              <a:t>Threat of punishment prevents violence, theft, deception, fraud, </a:t>
            </a:r>
            <a:r>
              <a:rPr lang="en-US" dirty="0" err="1" smtClean="0">
                <a:solidFill>
                  <a:schemeClr val="bg1"/>
                </a:solidFill>
              </a:rPr>
              <a:t>etc</a:t>
            </a:r>
            <a:endParaRPr lang="en-US" dirty="0" smtClean="0">
              <a:solidFill>
                <a:schemeClr val="bg1"/>
              </a:solidFill>
            </a:endParaRPr>
          </a:p>
          <a:p>
            <a:r>
              <a:rPr lang="en-US" dirty="0" smtClean="0">
                <a:solidFill>
                  <a:schemeClr val="bg1"/>
                </a:solidFill>
              </a:rPr>
              <a:t>Provision of public goods</a:t>
            </a:r>
          </a:p>
          <a:p>
            <a:pPr lvl="1"/>
            <a:r>
              <a:rPr lang="en-US" dirty="0" smtClean="0">
                <a:solidFill>
                  <a:schemeClr val="bg1"/>
                </a:solidFill>
              </a:rPr>
              <a:t>Local police, standing army, etc.</a:t>
            </a:r>
          </a:p>
          <a:p>
            <a:r>
              <a:rPr lang="en-US" dirty="0" smtClean="0">
                <a:solidFill>
                  <a:schemeClr val="bg1"/>
                </a:solidFill>
              </a:rPr>
              <a:t>Regulations</a:t>
            </a:r>
          </a:p>
          <a:p>
            <a:pPr lvl="1"/>
            <a:r>
              <a:rPr lang="en-US" dirty="0" smtClean="0">
                <a:solidFill>
                  <a:schemeClr val="bg1"/>
                </a:solidFill>
              </a:rPr>
              <a:t>Pollution control, Antitrust, common resource management</a:t>
            </a:r>
            <a:endParaRPr lang="en-US" dirty="0">
              <a:solidFill>
                <a:schemeClr val="bg1"/>
              </a:solidFill>
            </a:endParaRPr>
          </a:p>
        </p:txBody>
      </p:sp>
      <p:sp>
        <p:nvSpPr>
          <p:cNvPr id="4" name="Text Placeholder 3"/>
          <p:cNvSpPr>
            <a:spLocks noGrp="1"/>
          </p:cNvSpPr>
          <p:nvPr>
            <p:ph type="body" sz="quarter" idx="3"/>
          </p:nvPr>
        </p:nvSpPr>
        <p:spPr>
          <a:xfrm>
            <a:off x="6172200" y="1681163"/>
            <a:ext cx="5183188" cy="374650"/>
          </a:xfrm>
        </p:spPr>
        <p:txBody>
          <a:bodyPr>
            <a:normAutofit fontScale="92500" lnSpcReduction="10000"/>
          </a:bodyPr>
          <a:lstStyle/>
          <a:p>
            <a:pPr algn="ctr"/>
            <a:r>
              <a:rPr lang="en-US" dirty="0" smtClean="0">
                <a:solidFill>
                  <a:schemeClr val="bg1"/>
                </a:solidFill>
              </a:rPr>
              <a:t>Private Methods</a:t>
            </a:r>
            <a:endParaRPr lang="en-US" dirty="0">
              <a:solidFill>
                <a:schemeClr val="bg1"/>
              </a:solidFill>
            </a:endParaRPr>
          </a:p>
        </p:txBody>
      </p:sp>
      <p:sp>
        <p:nvSpPr>
          <p:cNvPr id="5" name="Content Placeholder 4"/>
          <p:cNvSpPr>
            <a:spLocks noGrp="1"/>
          </p:cNvSpPr>
          <p:nvPr>
            <p:ph sz="quarter" idx="4"/>
          </p:nvPr>
        </p:nvSpPr>
        <p:spPr>
          <a:xfrm>
            <a:off x="6172199" y="2162755"/>
            <a:ext cx="5707049" cy="4026908"/>
          </a:xfrm>
        </p:spPr>
        <p:txBody>
          <a:bodyPr/>
          <a:lstStyle/>
          <a:p>
            <a:r>
              <a:rPr lang="en-US" dirty="0" smtClean="0">
                <a:solidFill>
                  <a:schemeClr val="bg1"/>
                </a:solidFill>
              </a:rPr>
              <a:t>Religion; Parental Guidance; Community gossip</a:t>
            </a:r>
          </a:p>
          <a:p>
            <a:pPr lvl="1"/>
            <a:r>
              <a:rPr lang="en-US" dirty="0">
                <a:solidFill>
                  <a:schemeClr val="bg1"/>
                </a:solidFill>
              </a:rPr>
              <a:t>Promote Guilt, Shame, for violations. (self-domestication)</a:t>
            </a:r>
          </a:p>
          <a:p>
            <a:pPr lvl="1"/>
            <a:r>
              <a:rPr lang="en-US" dirty="0">
                <a:solidFill>
                  <a:schemeClr val="bg1"/>
                </a:solidFill>
              </a:rPr>
              <a:t>Promote Honor, Reputation, Respect for </a:t>
            </a:r>
            <a:r>
              <a:rPr lang="en-US" dirty="0" smtClean="0">
                <a:solidFill>
                  <a:schemeClr val="bg1"/>
                </a:solidFill>
              </a:rPr>
              <a:t>compliance</a:t>
            </a:r>
          </a:p>
          <a:p>
            <a:r>
              <a:rPr lang="en-US" dirty="0" smtClean="0">
                <a:solidFill>
                  <a:schemeClr val="bg1"/>
                </a:solidFill>
              </a:rPr>
              <a:t>Use walls, locks, guards, etc.</a:t>
            </a:r>
          </a:p>
          <a:p>
            <a:r>
              <a:rPr lang="en-US" dirty="0" smtClean="0">
                <a:solidFill>
                  <a:schemeClr val="bg1"/>
                </a:solidFill>
              </a:rPr>
              <a:t>Bargaining (</a:t>
            </a:r>
            <a:r>
              <a:rPr lang="en-US" dirty="0" err="1" smtClean="0">
                <a:solidFill>
                  <a:schemeClr val="bg1"/>
                </a:solidFill>
              </a:rPr>
              <a:t>Ostrom</a:t>
            </a:r>
            <a:r>
              <a:rPr lang="en-US" dirty="0" smtClean="0">
                <a:solidFill>
                  <a:schemeClr val="bg1"/>
                </a:solidFill>
              </a:rPr>
              <a:t>/</a:t>
            </a:r>
            <a:r>
              <a:rPr lang="en-US" dirty="0" err="1" smtClean="0">
                <a:solidFill>
                  <a:schemeClr val="bg1"/>
                </a:solidFill>
              </a:rPr>
              <a:t>Coase</a:t>
            </a:r>
            <a:r>
              <a:rPr lang="en-US" dirty="0" smtClean="0">
                <a:solidFill>
                  <a:schemeClr val="bg1"/>
                </a:solidFill>
              </a:rPr>
              <a:t>)</a:t>
            </a:r>
          </a:p>
          <a:p>
            <a:endParaRPr lang="en-US" dirty="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266920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err="1">
                <a:solidFill>
                  <a:schemeClr val="bg1"/>
                </a:solidFill>
              </a:rPr>
              <a:t>Stiglitz</a:t>
            </a:r>
            <a:r>
              <a:rPr lang="en-US" sz="4400" b="1" dirty="0">
                <a:solidFill>
                  <a:schemeClr val="bg1"/>
                </a:solidFill>
              </a:rPr>
              <a:t> vs Friedman</a:t>
            </a:r>
          </a:p>
        </p:txBody>
      </p:sp>
      <p:sp>
        <p:nvSpPr>
          <p:cNvPr id="9" name="Text Placeholder 8"/>
          <p:cNvSpPr>
            <a:spLocks noGrp="1"/>
          </p:cNvSpPr>
          <p:nvPr>
            <p:ph type="body" sz="half" idx="2"/>
          </p:nvPr>
        </p:nvSpPr>
        <p:spPr>
          <a:xfrm>
            <a:off x="1081377" y="1358295"/>
            <a:ext cx="10201523" cy="5217434"/>
          </a:xfrm>
        </p:spPr>
        <p:txBody>
          <a:bodyPr>
            <a:normAutofit/>
          </a:bodyPr>
          <a:lstStyle/>
          <a:p>
            <a:pPr marL="285750" indent="-285750">
              <a:buFont typeface="Arial" panose="020B0604020202020204" pitchFamily="34" charset="0"/>
              <a:buChar char="•"/>
            </a:pPr>
            <a:r>
              <a:rPr lang="en-US" sz="3200" dirty="0" err="1" smtClean="0">
                <a:solidFill>
                  <a:schemeClr val="bg1"/>
                </a:solidFill>
              </a:rPr>
              <a:t>Stiglitz</a:t>
            </a:r>
            <a:r>
              <a:rPr lang="en-US" sz="3200" dirty="0" smtClean="0">
                <a:solidFill>
                  <a:schemeClr val="bg1"/>
                </a:solidFill>
              </a:rPr>
              <a:t> and Friedman both believe that the institutions (public and private) that promote protection of private property, enforcement of contracts, prevention of fraud, correction for externalities, and the prevention of monopoly are good for economic efficiency </a:t>
            </a:r>
          </a:p>
          <a:p>
            <a:pPr marL="285750" indent="-285750">
              <a:buFont typeface="Arial" panose="020B0604020202020204" pitchFamily="34" charset="0"/>
              <a:buChar char="•"/>
            </a:pPr>
            <a:r>
              <a:rPr lang="en-US" sz="3200" dirty="0" smtClean="0">
                <a:solidFill>
                  <a:schemeClr val="bg1"/>
                </a:solidFill>
              </a:rPr>
              <a:t>However, </a:t>
            </a:r>
            <a:r>
              <a:rPr lang="en-US" sz="3200" dirty="0" err="1" smtClean="0">
                <a:solidFill>
                  <a:schemeClr val="bg1"/>
                </a:solidFill>
              </a:rPr>
              <a:t>Stiglitz</a:t>
            </a:r>
            <a:r>
              <a:rPr lang="en-US" sz="3200" dirty="0" smtClean="0">
                <a:solidFill>
                  <a:schemeClr val="bg1"/>
                </a:solidFill>
              </a:rPr>
              <a:t> believes more in public (i.e., government) institutions to constrain behavior while Friedman believed more in private market outcomes</a:t>
            </a:r>
          </a:p>
          <a:p>
            <a:pPr marL="285750" indent="-285750">
              <a:buFont typeface="Arial" panose="020B0604020202020204" pitchFamily="34" charset="0"/>
              <a:buChar char="•"/>
            </a:pPr>
            <a:r>
              <a:rPr lang="en-US" sz="3200" dirty="0" smtClean="0">
                <a:solidFill>
                  <a:schemeClr val="bg1"/>
                </a:solidFill>
              </a:rPr>
              <a:t>Friedman accepted some limited government but worried that government was a) inefficient and b) prone to special interest influence </a:t>
            </a:r>
          </a:p>
          <a:p>
            <a:endParaRPr lang="en-US" sz="3200" dirty="0" smtClean="0">
              <a:solidFill>
                <a:schemeClr val="bg1"/>
              </a:solidFill>
            </a:endParaRPr>
          </a:p>
        </p:txBody>
      </p:sp>
    </p:spTree>
    <p:extLst>
      <p:ext uri="{BB962C8B-B14F-4D97-AF65-F5344CB8AC3E}">
        <p14:creationId xmlns:p14="http://schemas.microsoft.com/office/powerpoint/2010/main" val="1606123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Problems with Crony Capitalism</a:t>
            </a:r>
            <a:endParaRPr lang="en-US" sz="4400" b="1" dirty="0">
              <a:solidFill>
                <a:schemeClr val="bg1"/>
              </a:solidFill>
            </a:endParaRPr>
          </a:p>
        </p:txBody>
      </p:sp>
      <p:pic>
        <p:nvPicPr>
          <p:cNvPr id="5" name="Picture 4"/>
          <p:cNvPicPr>
            <a:picLocks noChangeAspect="1"/>
          </p:cNvPicPr>
          <p:nvPr/>
        </p:nvPicPr>
        <p:blipFill>
          <a:blip r:embed="rId3"/>
          <a:stretch>
            <a:fillRect/>
          </a:stretch>
        </p:blipFill>
        <p:spPr>
          <a:xfrm>
            <a:off x="1714133" y="1132982"/>
            <a:ext cx="8662319" cy="5351461"/>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7121880" y="1988280"/>
              <a:ext cx="1721880" cy="475560"/>
            </p14:xfrm>
          </p:contentPart>
        </mc:Choice>
        <mc:Fallback xmlns="">
          <p:pic>
            <p:nvPicPr>
              <p:cNvPr id="2" name="Ink 1"/>
              <p:cNvPicPr/>
              <p:nvPr/>
            </p:nvPicPr>
            <p:blipFill>
              <a:blip r:embed="rId5"/>
              <a:stretch>
                <a:fillRect/>
              </a:stretch>
            </p:blipFill>
            <p:spPr>
              <a:xfrm>
                <a:off x="7113240" y="1979640"/>
                <a:ext cx="1740240" cy="493200"/>
              </a:xfrm>
              <a:prstGeom prst="rect">
                <a:avLst/>
              </a:prstGeom>
            </p:spPr>
          </p:pic>
        </mc:Fallback>
      </mc:AlternateContent>
    </p:spTree>
    <p:extLst>
      <p:ext uri="{BB962C8B-B14F-4D97-AF65-F5344CB8AC3E}">
        <p14:creationId xmlns:p14="http://schemas.microsoft.com/office/powerpoint/2010/main" val="3176729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Problems with Crony Capitalism</a:t>
            </a:r>
            <a:endParaRPr lang="en-US" sz="4400" b="1" dirty="0">
              <a:solidFill>
                <a:schemeClr val="bg1"/>
              </a:solidFill>
            </a:endParaRPr>
          </a:p>
        </p:txBody>
      </p:sp>
      <p:sp>
        <p:nvSpPr>
          <p:cNvPr id="9" name="Text Placeholder 8"/>
          <p:cNvSpPr>
            <a:spLocks noGrp="1"/>
          </p:cNvSpPr>
          <p:nvPr>
            <p:ph type="body" sz="half" idx="2"/>
          </p:nvPr>
        </p:nvSpPr>
        <p:spPr>
          <a:xfrm>
            <a:off x="1081377" y="1358295"/>
            <a:ext cx="10201523" cy="5217434"/>
          </a:xfrm>
        </p:spPr>
        <p:txBody>
          <a:bodyPr>
            <a:normAutofit/>
          </a:bodyPr>
          <a:lstStyle/>
          <a:p>
            <a:pPr marL="285750" indent="-285750">
              <a:buFont typeface="Arial" panose="020B0604020202020204" pitchFamily="34" charset="0"/>
              <a:buChar char="•"/>
            </a:pPr>
            <a:r>
              <a:rPr lang="en-US" sz="3200" dirty="0" smtClean="0">
                <a:solidFill>
                  <a:schemeClr val="bg1"/>
                </a:solidFill>
              </a:rPr>
              <a:t>Crony capitalism occurs when wealthy special interests, especially monopoly firms, use government to create regulations that make it easier to maintain monopoly profits.</a:t>
            </a:r>
          </a:p>
          <a:p>
            <a:pPr marL="285750" indent="-285750">
              <a:buFont typeface="Arial" panose="020B0604020202020204" pitchFamily="34" charset="0"/>
              <a:buChar char="•"/>
            </a:pPr>
            <a:r>
              <a:rPr lang="en-US" sz="3200" dirty="0" err="1" smtClean="0">
                <a:solidFill>
                  <a:schemeClr val="bg1"/>
                </a:solidFill>
              </a:rPr>
              <a:t>Mancur</a:t>
            </a:r>
            <a:r>
              <a:rPr lang="en-US" sz="3200" dirty="0" smtClean="0">
                <a:solidFill>
                  <a:schemeClr val="bg1"/>
                </a:solidFill>
              </a:rPr>
              <a:t> Olson’s “Logic of </a:t>
            </a:r>
            <a:r>
              <a:rPr lang="en-US" sz="3200" dirty="0">
                <a:solidFill>
                  <a:schemeClr val="bg1"/>
                </a:solidFill>
              </a:rPr>
              <a:t>C</a:t>
            </a:r>
            <a:r>
              <a:rPr lang="en-US" sz="3200" dirty="0" smtClean="0">
                <a:solidFill>
                  <a:schemeClr val="bg1"/>
                </a:solidFill>
              </a:rPr>
              <a:t>ollective Action” explained why concentrated business interests are likely to prevail in democratic societies. </a:t>
            </a:r>
          </a:p>
          <a:p>
            <a:endParaRPr lang="en-US" sz="3200" dirty="0" smtClean="0">
              <a:solidFill>
                <a:schemeClr val="bg1"/>
              </a:solidFill>
            </a:endParaRPr>
          </a:p>
        </p:txBody>
      </p:sp>
    </p:spTree>
    <p:extLst>
      <p:ext uri="{BB962C8B-B14F-4D97-AF65-F5344CB8AC3E}">
        <p14:creationId xmlns:p14="http://schemas.microsoft.com/office/powerpoint/2010/main" val="2899321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7" name="Title 6"/>
          <p:cNvSpPr>
            <a:spLocks noGrp="1"/>
          </p:cNvSpPr>
          <p:nvPr>
            <p:ph type="title"/>
          </p:nvPr>
        </p:nvSpPr>
        <p:spPr/>
        <p:txBody>
          <a:bodyPr>
            <a:noAutofit/>
          </a:bodyPr>
          <a:lstStyle/>
          <a:p>
            <a:pPr algn="ctr"/>
            <a:r>
              <a:rPr lang="en-US" sz="4400" b="1" dirty="0" smtClean="0">
                <a:solidFill>
                  <a:schemeClr val="bg1"/>
                </a:solidFill>
              </a:rPr>
              <a:t>Problems with Crony Capitalism</a:t>
            </a:r>
            <a:endParaRPr lang="en-US" sz="4400" b="1" dirty="0">
              <a:solidFill>
                <a:schemeClr val="bg1"/>
              </a:solidFill>
            </a:endParaRPr>
          </a:p>
        </p:txBody>
      </p:sp>
      <p:sp>
        <p:nvSpPr>
          <p:cNvPr id="2" name="Text Placeholder 1"/>
          <p:cNvSpPr>
            <a:spLocks noGrp="1"/>
          </p:cNvSpPr>
          <p:nvPr>
            <p:ph type="body" idx="1"/>
          </p:nvPr>
        </p:nvSpPr>
        <p:spPr>
          <a:xfrm>
            <a:off x="839788" y="1681163"/>
            <a:ext cx="5157787" cy="374650"/>
          </a:xfrm>
        </p:spPr>
        <p:txBody>
          <a:bodyPr>
            <a:normAutofit fontScale="92500" lnSpcReduction="10000"/>
          </a:bodyPr>
          <a:lstStyle/>
          <a:p>
            <a:pPr algn="ctr"/>
            <a:r>
              <a:rPr lang="en-US" dirty="0" smtClean="0">
                <a:solidFill>
                  <a:schemeClr val="bg1"/>
                </a:solidFill>
              </a:rPr>
              <a:t>Beneficial Government</a:t>
            </a:r>
            <a:endParaRPr lang="en-US" dirty="0">
              <a:solidFill>
                <a:schemeClr val="bg1"/>
              </a:solidFill>
            </a:endParaRPr>
          </a:p>
        </p:txBody>
      </p:sp>
      <p:sp>
        <p:nvSpPr>
          <p:cNvPr id="3" name="Content Placeholder 2"/>
          <p:cNvSpPr>
            <a:spLocks noGrp="1"/>
          </p:cNvSpPr>
          <p:nvPr>
            <p:ph sz="half" idx="2"/>
          </p:nvPr>
        </p:nvSpPr>
        <p:spPr>
          <a:xfrm>
            <a:off x="839788" y="2162755"/>
            <a:ext cx="5157787" cy="4026908"/>
          </a:xfrm>
        </p:spPr>
        <p:txBody>
          <a:bodyPr/>
          <a:lstStyle/>
          <a:p>
            <a:r>
              <a:rPr lang="en-US" dirty="0" smtClean="0">
                <a:solidFill>
                  <a:schemeClr val="bg1"/>
                </a:solidFill>
              </a:rPr>
              <a:t>Provision of public goods</a:t>
            </a:r>
          </a:p>
          <a:p>
            <a:pPr lvl="1"/>
            <a:r>
              <a:rPr lang="en-US" dirty="0" smtClean="0">
                <a:solidFill>
                  <a:schemeClr val="bg1"/>
                </a:solidFill>
              </a:rPr>
              <a:t>Judicial system</a:t>
            </a:r>
          </a:p>
          <a:p>
            <a:pPr lvl="1"/>
            <a:r>
              <a:rPr lang="en-US" dirty="0" smtClean="0">
                <a:solidFill>
                  <a:schemeClr val="bg1"/>
                </a:solidFill>
              </a:rPr>
              <a:t>National defense</a:t>
            </a:r>
          </a:p>
          <a:p>
            <a:pPr lvl="1"/>
            <a:r>
              <a:rPr lang="en-US" dirty="0" smtClean="0">
                <a:solidFill>
                  <a:schemeClr val="bg1"/>
                </a:solidFill>
              </a:rPr>
              <a:t>Local police/fire</a:t>
            </a:r>
          </a:p>
          <a:p>
            <a:pPr lvl="1"/>
            <a:r>
              <a:rPr lang="en-US" dirty="0" smtClean="0">
                <a:solidFill>
                  <a:schemeClr val="bg1"/>
                </a:solidFill>
              </a:rPr>
              <a:t>Roads, parks</a:t>
            </a:r>
          </a:p>
          <a:p>
            <a:r>
              <a:rPr lang="en-US" dirty="0" smtClean="0">
                <a:solidFill>
                  <a:schemeClr val="bg1"/>
                </a:solidFill>
              </a:rPr>
              <a:t>Environmental regulations</a:t>
            </a:r>
          </a:p>
          <a:p>
            <a:r>
              <a:rPr lang="en-US" dirty="0" smtClean="0">
                <a:solidFill>
                  <a:schemeClr val="bg1"/>
                </a:solidFill>
              </a:rPr>
              <a:t>Common resource mgt.</a:t>
            </a:r>
          </a:p>
          <a:p>
            <a:endParaRPr lang="en-US" dirty="0" smtClean="0">
              <a:solidFill>
                <a:schemeClr val="bg1"/>
              </a:solidFill>
            </a:endParaRPr>
          </a:p>
          <a:p>
            <a:endParaRPr lang="en-US" dirty="0">
              <a:solidFill>
                <a:schemeClr val="bg1"/>
              </a:solidFill>
            </a:endParaRPr>
          </a:p>
        </p:txBody>
      </p:sp>
      <p:sp>
        <p:nvSpPr>
          <p:cNvPr id="4" name="Text Placeholder 3"/>
          <p:cNvSpPr>
            <a:spLocks noGrp="1"/>
          </p:cNvSpPr>
          <p:nvPr>
            <p:ph type="body" sz="quarter" idx="3"/>
          </p:nvPr>
        </p:nvSpPr>
        <p:spPr>
          <a:xfrm>
            <a:off x="6172200" y="1681163"/>
            <a:ext cx="5183188" cy="374650"/>
          </a:xfrm>
        </p:spPr>
        <p:txBody>
          <a:bodyPr>
            <a:normAutofit fontScale="92500" lnSpcReduction="10000"/>
          </a:bodyPr>
          <a:lstStyle/>
          <a:p>
            <a:pPr algn="ctr"/>
            <a:r>
              <a:rPr lang="en-US" dirty="0" smtClean="0">
                <a:solidFill>
                  <a:schemeClr val="bg1"/>
                </a:solidFill>
              </a:rPr>
              <a:t>Crony Capitalism Government</a:t>
            </a:r>
            <a:endParaRPr lang="en-US" dirty="0">
              <a:solidFill>
                <a:schemeClr val="bg1"/>
              </a:solidFill>
            </a:endParaRPr>
          </a:p>
        </p:txBody>
      </p:sp>
      <p:sp>
        <p:nvSpPr>
          <p:cNvPr id="5" name="Content Placeholder 4"/>
          <p:cNvSpPr>
            <a:spLocks noGrp="1"/>
          </p:cNvSpPr>
          <p:nvPr>
            <p:ph sz="quarter" idx="4"/>
          </p:nvPr>
        </p:nvSpPr>
        <p:spPr>
          <a:xfrm>
            <a:off x="6172199" y="2162755"/>
            <a:ext cx="5707049" cy="4026908"/>
          </a:xfrm>
        </p:spPr>
        <p:txBody>
          <a:bodyPr>
            <a:normAutofit lnSpcReduction="10000"/>
          </a:bodyPr>
          <a:lstStyle/>
          <a:p>
            <a:r>
              <a:rPr lang="en-US" dirty="0" smtClean="0">
                <a:solidFill>
                  <a:schemeClr val="bg1"/>
                </a:solidFill>
              </a:rPr>
              <a:t>Tariffs on imports</a:t>
            </a:r>
          </a:p>
          <a:p>
            <a:r>
              <a:rPr lang="en-US" dirty="0" smtClean="0">
                <a:solidFill>
                  <a:schemeClr val="bg1"/>
                </a:solidFill>
              </a:rPr>
              <a:t>Intellectual property protections</a:t>
            </a:r>
          </a:p>
          <a:p>
            <a:r>
              <a:rPr lang="en-US" dirty="0" smtClean="0">
                <a:solidFill>
                  <a:schemeClr val="bg1"/>
                </a:solidFill>
              </a:rPr>
              <a:t>Professional licensing</a:t>
            </a:r>
          </a:p>
          <a:p>
            <a:r>
              <a:rPr lang="en-US" dirty="0" smtClean="0">
                <a:solidFill>
                  <a:schemeClr val="bg1"/>
                </a:solidFill>
              </a:rPr>
              <a:t>Agricultural/Energy subsidies</a:t>
            </a:r>
          </a:p>
          <a:p>
            <a:r>
              <a:rPr lang="en-US" dirty="0" smtClean="0">
                <a:solidFill>
                  <a:schemeClr val="bg1"/>
                </a:solidFill>
              </a:rPr>
              <a:t>Labor Union Regulations</a:t>
            </a:r>
          </a:p>
          <a:p>
            <a:r>
              <a:rPr lang="en-US" dirty="0" smtClean="0">
                <a:solidFill>
                  <a:schemeClr val="bg1"/>
                </a:solidFill>
              </a:rPr>
              <a:t>Price gouging laws</a:t>
            </a:r>
          </a:p>
          <a:p>
            <a:r>
              <a:rPr lang="en-US" dirty="0" smtClean="0">
                <a:solidFill>
                  <a:schemeClr val="bg1"/>
                </a:solidFill>
              </a:rPr>
              <a:t>Public Schools</a:t>
            </a:r>
          </a:p>
          <a:p>
            <a:r>
              <a:rPr lang="en-US" dirty="0" smtClean="0">
                <a:solidFill>
                  <a:schemeClr val="bg1"/>
                </a:solidFill>
              </a:rPr>
              <a:t>Tax code complications</a:t>
            </a:r>
          </a:p>
          <a:p>
            <a:endParaRPr lang="en-US" dirty="0">
              <a:solidFill>
                <a:schemeClr val="bg1"/>
              </a:solidFill>
            </a:endParaRPr>
          </a:p>
        </p:txBody>
      </p:sp>
    </p:spTree>
    <p:extLst>
      <p:ext uri="{BB962C8B-B14F-4D97-AF65-F5344CB8AC3E}">
        <p14:creationId xmlns:p14="http://schemas.microsoft.com/office/powerpoint/2010/main" val="213296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8001585" cy="706966"/>
          </a:xfrm>
        </p:spPr>
        <p:txBody>
          <a:bodyPr>
            <a:noAutofit/>
          </a:bodyPr>
          <a:lstStyle/>
          <a:p>
            <a:pPr algn="ctr"/>
            <a:r>
              <a:rPr lang="en-US" sz="4400" b="1" dirty="0" smtClean="0">
                <a:solidFill>
                  <a:schemeClr val="bg1"/>
                </a:solidFill>
              </a:rPr>
              <a:t>How Best to Achieve this Goal</a:t>
            </a:r>
            <a:endParaRPr lang="en-US" sz="4400" b="1" dirty="0">
              <a:solidFill>
                <a:schemeClr val="bg1"/>
              </a:solidFill>
            </a:endParaRPr>
          </a:p>
        </p:txBody>
      </p:sp>
      <p:sp>
        <p:nvSpPr>
          <p:cNvPr id="9" name="Text Placeholder 8"/>
          <p:cNvSpPr>
            <a:spLocks noGrp="1"/>
          </p:cNvSpPr>
          <p:nvPr>
            <p:ph type="body" sz="half" idx="2"/>
          </p:nvPr>
        </p:nvSpPr>
        <p:spPr>
          <a:xfrm>
            <a:off x="1081377" y="1358294"/>
            <a:ext cx="10201523" cy="5071533"/>
          </a:xfrm>
        </p:spPr>
        <p:txBody>
          <a:bodyPr>
            <a:normAutofit/>
          </a:bodyPr>
          <a:lstStyle/>
          <a:p>
            <a:pPr marL="285750" indent="-285750">
              <a:buFont typeface="Arial" panose="020B0604020202020204" pitchFamily="34" charset="0"/>
              <a:buChar char="•"/>
            </a:pPr>
            <a:r>
              <a:rPr lang="en-US" sz="3200" dirty="0" smtClean="0">
                <a:solidFill>
                  <a:schemeClr val="bg1"/>
                </a:solidFill>
              </a:rPr>
              <a:t>Method 2 – The Liberal/Progressive Approach</a:t>
            </a:r>
          </a:p>
          <a:p>
            <a:pPr marL="742950" lvl="1" indent="-285750">
              <a:buFont typeface="Arial" panose="020B0604020202020204" pitchFamily="34" charset="0"/>
              <a:buChar char="•"/>
            </a:pPr>
            <a:r>
              <a:rPr lang="en-US" sz="3000" dirty="0" smtClean="0">
                <a:solidFill>
                  <a:schemeClr val="bg1"/>
                </a:solidFill>
              </a:rPr>
              <a:t>Use the power of government to regulate economic outcomes</a:t>
            </a:r>
          </a:p>
          <a:p>
            <a:pPr marL="1200150" lvl="2" indent="-285750">
              <a:buFont typeface="Arial" panose="020B0604020202020204" pitchFamily="34" charset="0"/>
              <a:buChar char="•"/>
            </a:pPr>
            <a:r>
              <a:rPr lang="en-US" sz="2800" dirty="0" smtClean="0">
                <a:solidFill>
                  <a:schemeClr val="bg1"/>
                </a:solidFill>
              </a:rPr>
              <a:t>Social Democracy – maintain private ownership of businesses and the free market</a:t>
            </a:r>
          </a:p>
          <a:p>
            <a:pPr marL="1200150" lvl="2" indent="-285750">
              <a:buFont typeface="Arial" panose="020B0604020202020204" pitchFamily="34" charset="0"/>
              <a:buChar char="•"/>
            </a:pPr>
            <a:r>
              <a:rPr lang="en-US" sz="2800" dirty="0" smtClean="0">
                <a:solidFill>
                  <a:schemeClr val="bg1"/>
                </a:solidFill>
              </a:rPr>
              <a:t>Socialism – public ownership of means of production </a:t>
            </a:r>
          </a:p>
          <a:p>
            <a:pPr marL="742950" lvl="1" indent="-285750">
              <a:buFont typeface="Arial" panose="020B0604020202020204" pitchFamily="34" charset="0"/>
              <a:buChar char="•"/>
            </a:pPr>
            <a:r>
              <a:rPr lang="en-US" sz="3000" dirty="0" smtClean="0">
                <a:solidFill>
                  <a:schemeClr val="bg1"/>
                </a:solidFill>
              </a:rPr>
              <a:t>Prevent the deleterious effects of unfettered self-interest (greed)</a:t>
            </a:r>
          </a:p>
          <a:p>
            <a:pPr marL="742950" lvl="1" indent="-285750">
              <a:buFont typeface="Arial" panose="020B0604020202020204" pitchFamily="34" charset="0"/>
              <a:buChar char="•"/>
            </a:pPr>
            <a:r>
              <a:rPr lang="en-US" sz="3000" dirty="0">
                <a:solidFill>
                  <a:schemeClr val="bg1"/>
                </a:solidFill>
              </a:rPr>
              <a:t>Promote altruistic behavior</a:t>
            </a:r>
          </a:p>
          <a:p>
            <a:pPr marL="742950" lvl="1" indent="-285750">
              <a:buFont typeface="Arial" panose="020B0604020202020204" pitchFamily="34" charset="0"/>
              <a:buChar char="•"/>
            </a:pPr>
            <a:r>
              <a:rPr lang="en-US" sz="3000" dirty="0" smtClean="0">
                <a:solidFill>
                  <a:schemeClr val="bg1"/>
                </a:solidFill>
              </a:rPr>
              <a:t>Promote greater equality of economic outcomes</a:t>
            </a:r>
          </a:p>
          <a:p>
            <a:pPr marL="742950" lvl="1" indent="-285750">
              <a:buFont typeface="Arial" panose="020B0604020202020204" pitchFamily="34" charset="0"/>
              <a:buChar char="•"/>
            </a:pPr>
            <a:endParaRPr lang="en-US" sz="3000" dirty="0" smtClean="0">
              <a:solidFill>
                <a:schemeClr val="bg1"/>
              </a:solidFill>
            </a:endParaRPr>
          </a:p>
        </p:txBody>
      </p:sp>
    </p:spTree>
    <p:extLst>
      <p:ext uri="{BB962C8B-B14F-4D97-AF65-F5344CB8AC3E}">
        <p14:creationId xmlns:p14="http://schemas.microsoft.com/office/powerpoint/2010/main" val="340212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Problems with Government Inefficiency</a:t>
            </a:r>
            <a:endParaRPr lang="en-US" sz="4400" b="1" dirty="0">
              <a:solidFill>
                <a:schemeClr val="bg1"/>
              </a:solidFill>
            </a:endParaRPr>
          </a:p>
        </p:txBody>
      </p:sp>
      <p:sp>
        <p:nvSpPr>
          <p:cNvPr id="9" name="Text Placeholder 8"/>
          <p:cNvSpPr>
            <a:spLocks noGrp="1"/>
          </p:cNvSpPr>
          <p:nvPr>
            <p:ph type="body" sz="half" idx="2"/>
          </p:nvPr>
        </p:nvSpPr>
        <p:spPr>
          <a:xfrm>
            <a:off x="1081377" y="1358295"/>
            <a:ext cx="10201523" cy="5217434"/>
          </a:xfrm>
        </p:spPr>
        <p:txBody>
          <a:bodyPr>
            <a:normAutofit/>
          </a:bodyPr>
          <a:lstStyle/>
          <a:p>
            <a:pPr marL="285750" indent="-285750">
              <a:buFont typeface="Arial" panose="020B0604020202020204" pitchFamily="34" charset="0"/>
              <a:buChar char="•"/>
            </a:pPr>
            <a:r>
              <a:rPr lang="en-US" sz="3200" dirty="0" smtClean="0">
                <a:solidFill>
                  <a:schemeClr val="bg1"/>
                </a:solidFill>
              </a:rPr>
              <a:t>A government provides services demanded via the political system – not always the will of the majority</a:t>
            </a:r>
          </a:p>
          <a:p>
            <a:pPr marL="285750" indent="-285750">
              <a:buFont typeface="Arial" panose="020B0604020202020204" pitchFamily="34" charset="0"/>
              <a:buChar char="•"/>
            </a:pPr>
            <a:r>
              <a:rPr lang="en-US" sz="3200" dirty="0" smtClean="0">
                <a:solidFill>
                  <a:schemeClr val="bg1"/>
                </a:solidFill>
              </a:rPr>
              <a:t>A government receives revenues by threat of punishment</a:t>
            </a:r>
          </a:p>
          <a:p>
            <a:pPr marL="742950" lvl="1" indent="-285750">
              <a:buFont typeface="Arial" panose="020B0604020202020204" pitchFamily="34" charset="0"/>
              <a:buChar char="•"/>
            </a:pPr>
            <a:r>
              <a:rPr lang="en-US" sz="3000" dirty="0" smtClean="0">
                <a:solidFill>
                  <a:schemeClr val="bg1"/>
                </a:solidFill>
              </a:rPr>
              <a:t>You risk fines or prison if you don’t pay your taxes</a:t>
            </a:r>
          </a:p>
          <a:p>
            <a:pPr marL="285750" indent="-285750">
              <a:buFont typeface="Arial" panose="020B0604020202020204" pitchFamily="34" charset="0"/>
              <a:buChar char="•"/>
            </a:pPr>
            <a:r>
              <a:rPr lang="en-US" sz="3200" dirty="0" smtClean="0">
                <a:solidFill>
                  <a:schemeClr val="bg1"/>
                </a:solidFill>
              </a:rPr>
              <a:t>Unlike businesses, governments do not need not provide valuable services (usually little competition)</a:t>
            </a:r>
          </a:p>
          <a:p>
            <a:pPr marL="742950" lvl="1" indent="-285750">
              <a:buFont typeface="Arial" panose="020B0604020202020204" pitchFamily="34" charset="0"/>
              <a:buChar char="•"/>
            </a:pPr>
            <a:r>
              <a:rPr lang="en-US" sz="3000" dirty="0" smtClean="0">
                <a:solidFill>
                  <a:schemeClr val="bg1"/>
                </a:solidFill>
              </a:rPr>
              <a:t>Compare USPS to FedEx, UPS, etc.</a:t>
            </a:r>
          </a:p>
          <a:p>
            <a:pPr marL="285750" indent="-285750">
              <a:buFont typeface="Arial" panose="020B0604020202020204" pitchFamily="34" charset="0"/>
              <a:buChar char="•"/>
            </a:pPr>
            <a:endParaRPr lang="en-US" sz="3200" dirty="0" smtClean="0">
              <a:solidFill>
                <a:schemeClr val="bg1"/>
              </a:solidFill>
            </a:endParaRPr>
          </a:p>
          <a:p>
            <a:pPr marL="742950" lvl="1" indent="-285750">
              <a:buFont typeface="Arial" panose="020B0604020202020204" pitchFamily="34" charset="0"/>
              <a:buChar char="•"/>
            </a:pPr>
            <a:endParaRPr lang="en-US" sz="3000" dirty="0" smtClean="0">
              <a:solidFill>
                <a:schemeClr val="bg1"/>
              </a:solidFill>
            </a:endParaRPr>
          </a:p>
          <a:p>
            <a:pPr marL="285750" indent="-285750">
              <a:buFont typeface="Arial" panose="020B0604020202020204" pitchFamily="34" charset="0"/>
              <a:buChar char="•"/>
            </a:pPr>
            <a:endParaRPr lang="en-US" sz="3200" dirty="0" smtClean="0">
              <a:solidFill>
                <a:schemeClr val="bg1"/>
              </a:solidFill>
            </a:endParaRPr>
          </a:p>
          <a:p>
            <a:endParaRPr lang="en-US" sz="3200" dirty="0" smtClean="0">
              <a:solidFill>
                <a:schemeClr val="bg1"/>
              </a:solidFill>
            </a:endParaRPr>
          </a:p>
        </p:txBody>
      </p:sp>
    </p:spTree>
    <p:extLst>
      <p:ext uri="{BB962C8B-B14F-4D97-AF65-F5344CB8AC3E}">
        <p14:creationId xmlns:p14="http://schemas.microsoft.com/office/powerpoint/2010/main" val="242882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Problems with Government Inefficiency</a:t>
            </a:r>
            <a:endParaRPr lang="en-US" sz="4400" b="1" dirty="0">
              <a:solidFill>
                <a:schemeClr val="bg1"/>
              </a:solidFill>
            </a:endParaRPr>
          </a:p>
        </p:txBody>
      </p:sp>
      <p:sp>
        <p:nvSpPr>
          <p:cNvPr id="9" name="Text Placeholder 8"/>
          <p:cNvSpPr>
            <a:spLocks noGrp="1"/>
          </p:cNvSpPr>
          <p:nvPr>
            <p:ph type="body" sz="half" idx="2"/>
          </p:nvPr>
        </p:nvSpPr>
        <p:spPr>
          <a:xfrm>
            <a:off x="1081377" y="1358295"/>
            <a:ext cx="10201523" cy="5217434"/>
          </a:xfrm>
        </p:spPr>
        <p:txBody>
          <a:bodyPr>
            <a:normAutofit/>
          </a:bodyPr>
          <a:lstStyle/>
          <a:p>
            <a:pPr marL="285750" indent="-285750">
              <a:buFont typeface="Arial" panose="020B0604020202020204" pitchFamily="34" charset="0"/>
              <a:buChar char="•"/>
            </a:pPr>
            <a:r>
              <a:rPr lang="en-US" sz="3200" dirty="0" smtClean="0">
                <a:solidFill>
                  <a:schemeClr val="bg1"/>
                </a:solidFill>
              </a:rPr>
              <a:t>Governments tend to maximize spending</a:t>
            </a:r>
          </a:p>
          <a:p>
            <a:pPr marL="742950" lvl="1" indent="-285750">
              <a:buFont typeface="Arial" panose="020B0604020202020204" pitchFamily="34" charset="0"/>
              <a:buChar char="•"/>
            </a:pPr>
            <a:r>
              <a:rPr lang="en-US" sz="3000" dirty="0" smtClean="0">
                <a:solidFill>
                  <a:schemeClr val="bg1"/>
                </a:solidFill>
              </a:rPr>
              <a:t>Little to no incentive to cut costs because that could reduce next years’ budget</a:t>
            </a:r>
          </a:p>
          <a:p>
            <a:pPr marL="285750" indent="-285750">
              <a:buFont typeface="Arial" panose="020B0604020202020204" pitchFamily="34" charset="0"/>
              <a:buChar char="•"/>
            </a:pPr>
            <a:r>
              <a:rPr lang="en-US" sz="3200" dirty="0">
                <a:solidFill>
                  <a:schemeClr val="bg1"/>
                </a:solidFill>
              </a:rPr>
              <a:t>“Incredibly, whenever I have proposed the theory that half of government workers could be cut, current and former federal employees I know have all agreed</a:t>
            </a:r>
            <a:r>
              <a:rPr lang="en-US" sz="3200" dirty="0" smtClean="0">
                <a:solidFill>
                  <a:schemeClr val="bg1"/>
                </a:solidFill>
              </a:rPr>
              <a:t>.” -</a:t>
            </a:r>
            <a:r>
              <a:rPr lang="en-US" sz="3200" dirty="0">
                <a:solidFill>
                  <a:schemeClr val="bg1"/>
                </a:solidFill>
              </a:rPr>
              <a:t> </a:t>
            </a:r>
            <a:r>
              <a:rPr lang="en-US" sz="3200" dirty="0" smtClean="0">
                <a:solidFill>
                  <a:schemeClr val="bg1"/>
                </a:solidFill>
              </a:rPr>
              <a:t>Ronald Kessler</a:t>
            </a:r>
            <a:endParaRPr lang="en-US" sz="3200" dirty="0">
              <a:solidFill>
                <a:schemeClr val="bg1"/>
              </a:solidFill>
            </a:endParaRPr>
          </a:p>
          <a:p>
            <a:pPr marL="742950" lvl="1" indent="-285750">
              <a:buFont typeface="Arial" panose="020B0604020202020204" pitchFamily="34" charset="0"/>
              <a:buChar char="•"/>
            </a:pPr>
            <a:endParaRPr lang="en-US" sz="3000" dirty="0" smtClean="0">
              <a:solidFill>
                <a:schemeClr val="bg1"/>
              </a:solidFill>
            </a:endParaRPr>
          </a:p>
          <a:p>
            <a:pPr marL="285750" indent="-285750">
              <a:buFont typeface="Arial" panose="020B0604020202020204" pitchFamily="34" charset="0"/>
              <a:buChar char="•"/>
            </a:pPr>
            <a:endParaRPr lang="en-US" sz="3200" dirty="0" smtClean="0">
              <a:solidFill>
                <a:schemeClr val="bg1"/>
              </a:solidFill>
            </a:endParaRPr>
          </a:p>
          <a:p>
            <a:pPr marL="742950" lvl="1" indent="-285750">
              <a:buFont typeface="Arial" panose="020B0604020202020204" pitchFamily="34" charset="0"/>
              <a:buChar char="•"/>
            </a:pPr>
            <a:endParaRPr lang="en-US" sz="3000" dirty="0" smtClean="0">
              <a:solidFill>
                <a:schemeClr val="bg1"/>
              </a:solidFill>
            </a:endParaRPr>
          </a:p>
          <a:p>
            <a:pPr marL="285750" indent="-285750">
              <a:buFont typeface="Arial" panose="020B0604020202020204" pitchFamily="34" charset="0"/>
              <a:buChar char="•"/>
            </a:pPr>
            <a:endParaRPr lang="en-US" sz="3200" dirty="0" smtClean="0">
              <a:solidFill>
                <a:schemeClr val="bg1"/>
              </a:solidFill>
            </a:endParaRPr>
          </a:p>
          <a:p>
            <a:endParaRPr lang="en-US" sz="3200" dirty="0" smtClean="0">
              <a:solidFill>
                <a:schemeClr val="bg1"/>
              </a:solidFill>
            </a:endParaRPr>
          </a:p>
        </p:txBody>
      </p:sp>
    </p:spTree>
    <p:extLst>
      <p:ext uri="{BB962C8B-B14F-4D97-AF65-F5344CB8AC3E}">
        <p14:creationId xmlns:p14="http://schemas.microsoft.com/office/powerpoint/2010/main" val="332332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Ethics and Inequality</a:t>
            </a:r>
            <a:endParaRPr lang="en-US" sz="4400" b="1" dirty="0">
              <a:solidFill>
                <a:schemeClr val="bg1"/>
              </a:solidFill>
            </a:endParaRPr>
          </a:p>
        </p:txBody>
      </p:sp>
      <p:sp>
        <p:nvSpPr>
          <p:cNvPr id="9" name="Text Placeholder 8"/>
          <p:cNvSpPr>
            <a:spLocks noGrp="1"/>
          </p:cNvSpPr>
          <p:nvPr>
            <p:ph type="body" sz="half" idx="2"/>
          </p:nvPr>
        </p:nvSpPr>
        <p:spPr>
          <a:xfrm>
            <a:off x="1081377" y="1358295"/>
            <a:ext cx="10201523" cy="5217434"/>
          </a:xfrm>
        </p:spPr>
        <p:txBody>
          <a:bodyPr>
            <a:normAutofit lnSpcReduction="10000"/>
          </a:bodyPr>
          <a:lstStyle/>
          <a:p>
            <a:pPr marL="285750" indent="-285750">
              <a:buFont typeface="Arial" panose="020B0604020202020204" pitchFamily="34" charset="0"/>
              <a:buChar char="•"/>
            </a:pPr>
            <a:r>
              <a:rPr lang="en-US" sz="3200" dirty="0" smtClean="0">
                <a:solidFill>
                  <a:schemeClr val="bg1"/>
                </a:solidFill>
              </a:rPr>
              <a:t>Our discussion of ethics in economics has almost ignored inequality.  Why isn’t inequality the focus?</a:t>
            </a:r>
          </a:p>
          <a:p>
            <a:pPr marL="285750" indent="-285750">
              <a:buFont typeface="Arial" panose="020B0604020202020204" pitchFamily="34" charset="0"/>
              <a:buChar char="•"/>
            </a:pPr>
            <a:r>
              <a:rPr lang="en-US" sz="3200" dirty="0" smtClean="0">
                <a:solidFill>
                  <a:schemeClr val="bg1"/>
                </a:solidFill>
              </a:rPr>
              <a:t>Because I think inequality is the consequence of all the other unethical behaviors</a:t>
            </a:r>
          </a:p>
          <a:p>
            <a:pPr marL="742950" lvl="1" indent="-285750">
              <a:buFont typeface="Arial" panose="020B0604020202020204" pitchFamily="34" charset="0"/>
              <a:buChar char="•"/>
            </a:pPr>
            <a:r>
              <a:rPr lang="en-US" sz="3000" dirty="0" smtClean="0">
                <a:solidFill>
                  <a:schemeClr val="bg1"/>
                </a:solidFill>
              </a:rPr>
              <a:t>Theft/Deception/Fraud  </a:t>
            </a:r>
            <a:r>
              <a:rPr lang="en-US" sz="3000" dirty="0" smtClean="0">
                <a:solidFill>
                  <a:schemeClr val="bg1"/>
                </a:solidFill>
                <a:sym typeface="Wingdings" panose="05000000000000000000" pitchFamily="2" charset="2"/>
              </a:rPr>
              <a:t> winners take advantage of others  inequality</a:t>
            </a:r>
          </a:p>
          <a:p>
            <a:pPr marL="742950" lvl="1" indent="-285750">
              <a:buFont typeface="Arial" panose="020B0604020202020204" pitchFamily="34" charset="0"/>
              <a:buChar char="•"/>
            </a:pPr>
            <a:r>
              <a:rPr lang="en-US" sz="3000" dirty="0" smtClean="0">
                <a:solidFill>
                  <a:schemeClr val="bg1"/>
                </a:solidFill>
                <a:sym typeface="Wingdings" panose="05000000000000000000" pitchFamily="2" charset="2"/>
              </a:rPr>
              <a:t>Monopolizing behavior  greater profits for firms  inequality</a:t>
            </a:r>
          </a:p>
          <a:p>
            <a:pPr marL="742950" lvl="1" indent="-285750">
              <a:buFont typeface="Arial" panose="020B0604020202020204" pitchFamily="34" charset="0"/>
              <a:buChar char="•"/>
            </a:pPr>
            <a:r>
              <a:rPr lang="en-US" sz="3000" dirty="0" smtClean="0">
                <a:solidFill>
                  <a:schemeClr val="bg1"/>
                </a:solidFill>
                <a:sym typeface="Wingdings" panose="05000000000000000000" pitchFamily="2" charset="2"/>
              </a:rPr>
              <a:t>Negative externalities  polluters take advantage of others  inequality</a:t>
            </a:r>
          </a:p>
          <a:p>
            <a:pPr marL="742950" lvl="1" indent="-285750">
              <a:buFont typeface="Arial" panose="020B0604020202020204" pitchFamily="34" charset="0"/>
              <a:buChar char="•"/>
            </a:pPr>
            <a:r>
              <a:rPr lang="en-US" sz="3000" dirty="0" smtClean="0">
                <a:solidFill>
                  <a:schemeClr val="bg1"/>
                </a:solidFill>
                <a:sym typeface="Wingdings" panose="05000000000000000000" pitchFamily="2" charset="2"/>
              </a:rPr>
              <a:t>Discrimination  advantages for some over others  inequality</a:t>
            </a:r>
            <a:endParaRPr lang="en-US" sz="3000" dirty="0" smtClean="0">
              <a:solidFill>
                <a:schemeClr val="bg1"/>
              </a:solidFill>
            </a:endParaRPr>
          </a:p>
          <a:p>
            <a:endParaRPr lang="en-US" sz="3200" dirty="0" smtClean="0">
              <a:solidFill>
                <a:schemeClr val="bg1"/>
              </a:solidFill>
            </a:endParaRPr>
          </a:p>
        </p:txBody>
      </p:sp>
    </p:spTree>
    <p:extLst>
      <p:ext uri="{BB962C8B-B14F-4D97-AF65-F5344CB8AC3E}">
        <p14:creationId xmlns:p14="http://schemas.microsoft.com/office/powerpoint/2010/main" val="2591968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Ethics and Inequality</a:t>
            </a:r>
            <a:endParaRPr lang="en-US" sz="4400" b="1" dirty="0">
              <a:solidFill>
                <a:schemeClr val="bg1"/>
              </a:solidFill>
            </a:endParaRPr>
          </a:p>
        </p:txBody>
      </p:sp>
      <p:sp>
        <p:nvSpPr>
          <p:cNvPr id="9" name="Text Placeholder 8"/>
          <p:cNvSpPr>
            <a:spLocks noGrp="1"/>
          </p:cNvSpPr>
          <p:nvPr>
            <p:ph type="body" sz="half" idx="2"/>
          </p:nvPr>
        </p:nvSpPr>
        <p:spPr>
          <a:xfrm>
            <a:off x="1081377" y="1358295"/>
            <a:ext cx="10201523" cy="5217434"/>
          </a:xfrm>
        </p:spPr>
        <p:txBody>
          <a:bodyPr>
            <a:normAutofit/>
          </a:bodyPr>
          <a:lstStyle/>
          <a:p>
            <a:pPr marL="285750" indent="-285750">
              <a:buFont typeface="Arial" panose="020B0604020202020204" pitchFamily="34" charset="0"/>
              <a:buChar char="•"/>
            </a:pPr>
            <a:r>
              <a:rPr lang="en-US" sz="3200" dirty="0" smtClean="0">
                <a:solidFill>
                  <a:schemeClr val="bg1"/>
                </a:solidFill>
              </a:rPr>
              <a:t>There are two basic approaches to deal with economic inequality</a:t>
            </a:r>
          </a:p>
          <a:p>
            <a:pPr marL="285750" indent="-285750">
              <a:buFont typeface="Arial" panose="020B0604020202020204" pitchFamily="34" charset="0"/>
              <a:buChar char="•"/>
            </a:pPr>
            <a:r>
              <a:rPr lang="en-US" sz="3200" dirty="0" smtClean="0">
                <a:solidFill>
                  <a:schemeClr val="bg1"/>
                </a:solidFill>
              </a:rPr>
              <a:t>1) Raise taxes on wealthy and redistribute to less wealthy</a:t>
            </a:r>
          </a:p>
          <a:p>
            <a:pPr marL="742950" lvl="1" indent="-285750">
              <a:buFont typeface="Arial" panose="020B0604020202020204" pitchFamily="34" charset="0"/>
              <a:buChar char="•"/>
            </a:pPr>
            <a:r>
              <a:rPr lang="en-US" sz="2800" dirty="0" smtClean="0">
                <a:solidFill>
                  <a:schemeClr val="bg1"/>
                </a:solidFill>
              </a:rPr>
              <a:t>May promote resentment and counter-lobbying by the rich</a:t>
            </a:r>
          </a:p>
          <a:p>
            <a:pPr marL="742950" lvl="1" indent="-285750">
              <a:buFont typeface="Arial" panose="020B0604020202020204" pitchFamily="34" charset="0"/>
              <a:buChar char="•"/>
            </a:pPr>
            <a:r>
              <a:rPr lang="en-US" sz="2800" dirty="0" smtClean="0">
                <a:solidFill>
                  <a:schemeClr val="bg1"/>
                </a:solidFill>
              </a:rPr>
              <a:t>May promote dependency by the poor</a:t>
            </a:r>
          </a:p>
          <a:p>
            <a:pPr marL="742950" lvl="1" indent="-285750">
              <a:buFont typeface="Arial" panose="020B0604020202020204" pitchFamily="34" charset="0"/>
              <a:buChar char="•"/>
            </a:pPr>
            <a:r>
              <a:rPr lang="en-US" sz="2800" dirty="0" smtClean="0">
                <a:solidFill>
                  <a:schemeClr val="bg1"/>
                </a:solidFill>
              </a:rPr>
              <a:t>But this maintains the system that generates the inequalities</a:t>
            </a:r>
          </a:p>
          <a:p>
            <a:pPr marL="285750" indent="-285750">
              <a:buFont typeface="Arial" panose="020B0604020202020204" pitchFamily="34" charset="0"/>
              <a:buChar char="•"/>
            </a:pPr>
            <a:r>
              <a:rPr lang="en-US" sz="3000" dirty="0" smtClean="0">
                <a:solidFill>
                  <a:schemeClr val="bg1"/>
                </a:solidFill>
              </a:rPr>
              <a:t>2) Eliminate the ability to create monopolies or to gain from others using theft, deception and fraud</a:t>
            </a:r>
          </a:p>
          <a:p>
            <a:pPr marL="742950" lvl="1" indent="-285750">
              <a:buFont typeface="Arial" panose="020B0604020202020204" pitchFamily="34" charset="0"/>
              <a:buChar char="•"/>
            </a:pPr>
            <a:r>
              <a:rPr lang="en-US" sz="2800" dirty="0" smtClean="0">
                <a:solidFill>
                  <a:schemeClr val="bg1"/>
                </a:solidFill>
              </a:rPr>
              <a:t>Will require some method to reduce lobbying capabilities</a:t>
            </a:r>
          </a:p>
          <a:p>
            <a:endParaRPr lang="en-US" sz="3200" dirty="0" smtClean="0">
              <a:solidFill>
                <a:schemeClr val="bg1"/>
              </a:solidFill>
            </a:endParaRPr>
          </a:p>
        </p:txBody>
      </p:sp>
    </p:spTree>
    <p:extLst>
      <p:ext uri="{BB962C8B-B14F-4D97-AF65-F5344CB8AC3E}">
        <p14:creationId xmlns:p14="http://schemas.microsoft.com/office/powerpoint/2010/main" val="3675023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7" name="Title 6"/>
          <p:cNvSpPr>
            <a:spLocks noGrp="1"/>
          </p:cNvSpPr>
          <p:nvPr>
            <p:ph type="title"/>
          </p:nvPr>
        </p:nvSpPr>
        <p:spPr>
          <a:xfrm>
            <a:off x="839788" y="168855"/>
            <a:ext cx="10515600" cy="1325563"/>
          </a:xfrm>
        </p:spPr>
        <p:txBody>
          <a:bodyPr>
            <a:noAutofit/>
          </a:bodyPr>
          <a:lstStyle/>
          <a:p>
            <a:pPr algn="ctr"/>
            <a:r>
              <a:rPr lang="en-US" sz="4400" b="1" dirty="0" smtClean="0">
                <a:solidFill>
                  <a:schemeClr val="bg1"/>
                </a:solidFill>
              </a:rPr>
              <a:t>Tale of Two Approaches</a:t>
            </a:r>
            <a:endParaRPr lang="en-US" sz="4400" b="1" dirty="0">
              <a:solidFill>
                <a:schemeClr val="bg1"/>
              </a:solidFill>
            </a:endParaRPr>
          </a:p>
        </p:txBody>
      </p:sp>
      <p:sp>
        <p:nvSpPr>
          <p:cNvPr id="2" name="Text Placeholder 1"/>
          <p:cNvSpPr>
            <a:spLocks noGrp="1"/>
          </p:cNvSpPr>
          <p:nvPr>
            <p:ph type="body" idx="1"/>
          </p:nvPr>
        </p:nvSpPr>
        <p:spPr>
          <a:xfrm>
            <a:off x="839787" y="1393965"/>
            <a:ext cx="5157787" cy="374650"/>
          </a:xfrm>
        </p:spPr>
        <p:txBody>
          <a:bodyPr>
            <a:normAutofit fontScale="92500" lnSpcReduction="10000"/>
          </a:bodyPr>
          <a:lstStyle/>
          <a:p>
            <a:pPr algn="ctr"/>
            <a:r>
              <a:rPr lang="en-US" dirty="0" smtClean="0">
                <a:solidFill>
                  <a:schemeClr val="bg1"/>
                </a:solidFill>
              </a:rPr>
              <a:t>Left Leaning</a:t>
            </a:r>
            <a:endParaRPr lang="en-US" dirty="0">
              <a:solidFill>
                <a:schemeClr val="bg1"/>
              </a:solidFill>
            </a:endParaRPr>
          </a:p>
        </p:txBody>
      </p:sp>
      <p:sp>
        <p:nvSpPr>
          <p:cNvPr id="3" name="Content Placeholder 2"/>
          <p:cNvSpPr>
            <a:spLocks noGrp="1"/>
          </p:cNvSpPr>
          <p:nvPr>
            <p:ph sz="half" idx="2"/>
          </p:nvPr>
        </p:nvSpPr>
        <p:spPr>
          <a:xfrm>
            <a:off x="839786" y="1908314"/>
            <a:ext cx="5157787" cy="4026908"/>
          </a:xfrm>
        </p:spPr>
        <p:txBody>
          <a:bodyPr/>
          <a:lstStyle/>
          <a:p>
            <a:r>
              <a:rPr lang="en-US" dirty="0" smtClean="0">
                <a:solidFill>
                  <a:schemeClr val="bg1"/>
                </a:solidFill>
              </a:rPr>
              <a:t>Maintain private ownership and mostly free markets</a:t>
            </a:r>
          </a:p>
          <a:p>
            <a:r>
              <a:rPr lang="en-US" dirty="0" smtClean="0">
                <a:solidFill>
                  <a:schemeClr val="bg1"/>
                </a:solidFill>
              </a:rPr>
              <a:t>Control bad behavior with government regulations</a:t>
            </a:r>
          </a:p>
          <a:p>
            <a:r>
              <a:rPr lang="en-US" dirty="0" smtClean="0">
                <a:solidFill>
                  <a:schemeClr val="bg1"/>
                </a:solidFill>
              </a:rPr>
              <a:t>Redistribute income from rich to poor</a:t>
            </a:r>
          </a:p>
          <a:p>
            <a:r>
              <a:rPr lang="en-US" dirty="0" smtClean="0">
                <a:solidFill>
                  <a:schemeClr val="bg1"/>
                </a:solidFill>
              </a:rPr>
              <a:t>Intervene as needed to improve outcomes - </a:t>
            </a:r>
            <a:r>
              <a:rPr lang="en-US" dirty="0" err="1" smtClean="0">
                <a:solidFill>
                  <a:schemeClr val="bg1"/>
                </a:solidFill>
              </a:rPr>
              <a:t>eg</a:t>
            </a:r>
            <a:r>
              <a:rPr lang="en-US" dirty="0" smtClean="0">
                <a:solidFill>
                  <a:schemeClr val="bg1"/>
                </a:solidFill>
              </a:rPr>
              <a:t>. minimum wages, universal health care, </a:t>
            </a:r>
            <a:r>
              <a:rPr lang="en-US" dirty="0" err="1" smtClean="0">
                <a:solidFill>
                  <a:schemeClr val="bg1"/>
                </a:solidFill>
              </a:rPr>
              <a:t>etc</a:t>
            </a:r>
            <a:endParaRPr lang="en-US" dirty="0" smtClean="0">
              <a:solidFill>
                <a:schemeClr val="bg1"/>
              </a:solidFill>
            </a:endParaRPr>
          </a:p>
          <a:p>
            <a:endParaRPr lang="en-US" dirty="0">
              <a:solidFill>
                <a:schemeClr val="bg1"/>
              </a:solidFill>
            </a:endParaRPr>
          </a:p>
        </p:txBody>
      </p:sp>
      <p:sp>
        <p:nvSpPr>
          <p:cNvPr id="4" name="Text Placeholder 3"/>
          <p:cNvSpPr>
            <a:spLocks noGrp="1"/>
          </p:cNvSpPr>
          <p:nvPr>
            <p:ph type="body" sz="quarter" idx="3"/>
          </p:nvPr>
        </p:nvSpPr>
        <p:spPr>
          <a:xfrm>
            <a:off x="6172199" y="1453936"/>
            <a:ext cx="5183188" cy="374650"/>
          </a:xfrm>
        </p:spPr>
        <p:txBody>
          <a:bodyPr>
            <a:normAutofit fontScale="92500" lnSpcReduction="10000"/>
          </a:bodyPr>
          <a:lstStyle/>
          <a:p>
            <a:pPr algn="ctr"/>
            <a:r>
              <a:rPr lang="en-US" dirty="0" smtClean="0">
                <a:solidFill>
                  <a:schemeClr val="bg1"/>
                </a:solidFill>
              </a:rPr>
              <a:t>Right Leaning</a:t>
            </a:r>
            <a:endParaRPr lang="en-US" dirty="0">
              <a:solidFill>
                <a:schemeClr val="bg1"/>
              </a:solidFill>
            </a:endParaRPr>
          </a:p>
        </p:txBody>
      </p:sp>
      <p:sp>
        <p:nvSpPr>
          <p:cNvPr id="5" name="Content Placeholder 4"/>
          <p:cNvSpPr>
            <a:spLocks noGrp="1"/>
          </p:cNvSpPr>
          <p:nvPr>
            <p:ph sz="quarter" idx="4"/>
          </p:nvPr>
        </p:nvSpPr>
        <p:spPr>
          <a:xfrm>
            <a:off x="6172199" y="1892411"/>
            <a:ext cx="5707049" cy="4026908"/>
          </a:xfrm>
        </p:spPr>
        <p:txBody>
          <a:bodyPr/>
          <a:lstStyle/>
          <a:p>
            <a:r>
              <a:rPr lang="en-US" dirty="0">
                <a:solidFill>
                  <a:schemeClr val="bg1"/>
                </a:solidFill>
              </a:rPr>
              <a:t>Maintain private ownership and mostly free </a:t>
            </a:r>
            <a:r>
              <a:rPr lang="en-US" dirty="0" smtClean="0">
                <a:solidFill>
                  <a:schemeClr val="bg1"/>
                </a:solidFill>
              </a:rPr>
              <a:t>markets</a:t>
            </a:r>
          </a:p>
          <a:p>
            <a:r>
              <a:rPr lang="en-US" dirty="0" smtClean="0">
                <a:solidFill>
                  <a:schemeClr val="bg1"/>
                </a:solidFill>
              </a:rPr>
              <a:t>Control bad behavior with private mechanisms when possible</a:t>
            </a:r>
            <a:endParaRPr lang="en-US" dirty="0">
              <a:solidFill>
                <a:schemeClr val="bg1"/>
              </a:solidFill>
            </a:endParaRPr>
          </a:p>
          <a:p>
            <a:r>
              <a:rPr lang="en-US" dirty="0" smtClean="0">
                <a:solidFill>
                  <a:schemeClr val="bg1"/>
                </a:solidFill>
              </a:rPr>
              <a:t>Leave people free to keep what they earn </a:t>
            </a:r>
          </a:p>
          <a:p>
            <a:r>
              <a:rPr lang="en-US" dirty="0" smtClean="0">
                <a:solidFill>
                  <a:schemeClr val="bg1"/>
                </a:solidFill>
              </a:rPr>
              <a:t>Intervene as little as possible to assure maximum individual freedom</a:t>
            </a:r>
            <a:endParaRPr lang="en-US" dirty="0">
              <a:solidFill>
                <a:schemeClr val="bg1"/>
              </a:solidFill>
            </a:endParaRPr>
          </a:p>
        </p:txBody>
      </p:sp>
    </p:spTree>
    <p:extLst>
      <p:ext uri="{BB962C8B-B14F-4D97-AF65-F5344CB8AC3E}">
        <p14:creationId xmlns:p14="http://schemas.microsoft.com/office/powerpoint/2010/main" val="871474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Tale of Two Approaches</a:t>
            </a:r>
            <a:endParaRPr lang="en-US" sz="4400" b="1" dirty="0">
              <a:solidFill>
                <a:schemeClr val="bg1"/>
              </a:solidFill>
            </a:endParaRPr>
          </a:p>
        </p:txBody>
      </p:sp>
      <p:sp>
        <p:nvSpPr>
          <p:cNvPr id="9" name="Text Placeholder 8"/>
          <p:cNvSpPr>
            <a:spLocks noGrp="1"/>
          </p:cNvSpPr>
          <p:nvPr>
            <p:ph type="body" sz="half" idx="2"/>
          </p:nvPr>
        </p:nvSpPr>
        <p:spPr>
          <a:xfrm>
            <a:off x="1081377" y="1358295"/>
            <a:ext cx="10201523" cy="5217434"/>
          </a:xfrm>
        </p:spPr>
        <p:txBody>
          <a:bodyPr>
            <a:normAutofit/>
          </a:bodyPr>
          <a:lstStyle/>
          <a:p>
            <a:pPr marL="285750" indent="-285750">
              <a:buFont typeface="Arial" panose="020B0604020202020204" pitchFamily="34" charset="0"/>
              <a:buChar char="•"/>
            </a:pPr>
            <a:r>
              <a:rPr lang="en-US" sz="3200" dirty="0" smtClean="0">
                <a:solidFill>
                  <a:schemeClr val="bg1"/>
                </a:solidFill>
              </a:rPr>
              <a:t>Getting to Denmark is more in line with the left-leaning approach</a:t>
            </a:r>
          </a:p>
          <a:p>
            <a:pPr marL="285750" indent="-285750">
              <a:buFont typeface="Arial" panose="020B0604020202020204" pitchFamily="34" charset="0"/>
              <a:buChar char="•"/>
            </a:pPr>
            <a:r>
              <a:rPr lang="en-US" sz="3200" dirty="0" smtClean="0">
                <a:solidFill>
                  <a:schemeClr val="bg1"/>
                </a:solidFill>
              </a:rPr>
              <a:t>Many in the US don’t want to go to Denmark! </a:t>
            </a:r>
          </a:p>
          <a:p>
            <a:pPr marL="285750" indent="-285750">
              <a:buFont typeface="Arial" panose="020B0604020202020204" pitchFamily="34" charset="0"/>
              <a:buChar char="•"/>
            </a:pPr>
            <a:r>
              <a:rPr lang="en-US" sz="3200" dirty="0" smtClean="0">
                <a:solidFill>
                  <a:schemeClr val="bg1"/>
                </a:solidFill>
              </a:rPr>
              <a:t>One advantage in Denmark is a homogeneous population</a:t>
            </a:r>
          </a:p>
          <a:p>
            <a:pPr marL="285750" indent="-285750">
              <a:buFont typeface="Arial" panose="020B0604020202020204" pitchFamily="34" charset="0"/>
              <a:buChar char="•"/>
            </a:pPr>
            <a:r>
              <a:rPr lang="en-US" sz="3200" dirty="0" smtClean="0">
                <a:solidFill>
                  <a:schemeClr val="bg1"/>
                </a:solidFill>
              </a:rPr>
              <a:t>The US in contrast is very diverse and becoming more polarized (or maybe that is just the narrative)</a:t>
            </a:r>
          </a:p>
          <a:p>
            <a:pPr marL="285750" indent="-285750">
              <a:buFont typeface="Arial" panose="020B0604020202020204" pitchFamily="34" charset="0"/>
              <a:buChar char="•"/>
            </a:pPr>
            <a:r>
              <a:rPr lang="en-US" sz="3200" dirty="0" smtClean="0">
                <a:solidFill>
                  <a:schemeClr val="bg1"/>
                </a:solidFill>
              </a:rPr>
              <a:t>How can we satisfy a diverse population?</a:t>
            </a:r>
          </a:p>
          <a:p>
            <a:endParaRPr lang="en-US" sz="2800" dirty="0" smtClean="0">
              <a:solidFill>
                <a:schemeClr val="bg1"/>
              </a:solidFill>
            </a:endParaRPr>
          </a:p>
          <a:p>
            <a:endParaRPr lang="en-US" sz="3200" dirty="0" smtClean="0">
              <a:solidFill>
                <a:schemeClr val="bg1"/>
              </a:solidFill>
            </a:endParaRPr>
          </a:p>
        </p:txBody>
      </p:sp>
    </p:spTree>
    <p:extLst>
      <p:ext uri="{BB962C8B-B14F-4D97-AF65-F5344CB8AC3E}">
        <p14:creationId xmlns:p14="http://schemas.microsoft.com/office/powerpoint/2010/main" val="1644442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A Tale of Two Approaches</a:t>
            </a:r>
            <a:endParaRPr lang="en-US" sz="4400" b="1" dirty="0">
              <a:solidFill>
                <a:schemeClr val="bg1"/>
              </a:solidFill>
            </a:endParaRPr>
          </a:p>
        </p:txBody>
      </p:sp>
      <p:sp>
        <p:nvSpPr>
          <p:cNvPr id="9" name="Text Placeholder 8"/>
          <p:cNvSpPr>
            <a:spLocks noGrp="1"/>
          </p:cNvSpPr>
          <p:nvPr>
            <p:ph type="body" sz="half" idx="2"/>
          </p:nvPr>
        </p:nvSpPr>
        <p:spPr>
          <a:xfrm>
            <a:off x="1081377" y="1358295"/>
            <a:ext cx="10201523" cy="5217434"/>
          </a:xfrm>
        </p:spPr>
        <p:txBody>
          <a:bodyPr>
            <a:normAutofit/>
          </a:bodyPr>
          <a:lstStyle/>
          <a:p>
            <a:pPr marL="285750" indent="-285750">
              <a:buFont typeface="Arial" panose="020B0604020202020204" pitchFamily="34" charset="0"/>
              <a:buChar char="•"/>
            </a:pPr>
            <a:r>
              <a:rPr lang="en-US" sz="3200" dirty="0" smtClean="0">
                <a:solidFill>
                  <a:schemeClr val="bg1"/>
                </a:solidFill>
              </a:rPr>
              <a:t>Maybe the problem is trying to achieve everything at the national level</a:t>
            </a:r>
          </a:p>
          <a:p>
            <a:pPr marL="285750" indent="-285750">
              <a:buFont typeface="Arial" panose="020B0604020202020204" pitchFamily="34" charset="0"/>
              <a:buChar char="•"/>
            </a:pPr>
            <a:r>
              <a:rPr lang="en-US" sz="3200" dirty="0" smtClean="0">
                <a:solidFill>
                  <a:schemeClr val="bg1"/>
                </a:solidFill>
              </a:rPr>
              <a:t>This forces everyone to accept the same level of government, the same min wage law, the same gun policy, the same abortion law etc.  </a:t>
            </a:r>
          </a:p>
          <a:p>
            <a:pPr marL="285750" indent="-285750">
              <a:buFont typeface="Arial" panose="020B0604020202020204" pitchFamily="34" charset="0"/>
              <a:buChar char="•"/>
            </a:pPr>
            <a:r>
              <a:rPr lang="en-US" sz="3200" dirty="0" smtClean="0">
                <a:solidFill>
                  <a:schemeClr val="bg1"/>
                </a:solidFill>
              </a:rPr>
              <a:t>Maybe it could be better if individual US States created their own rules on most of these things	</a:t>
            </a:r>
          </a:p>
          <a:p>
            <a:pPr marL="285750" indent="-285750">
              <a:buFont typeface="Arial" panose="020B0604020202020204" pitchFamily="34" charset="0"/>
              <a:buChar char="•"/>
            </a:pPr>
            <a:r>
              <a:rPr lang="en-US" sz="3200" dirty="0" smtClean="0">
                <a:solidFill>
                  <a:schemeClr val="bg1"/>
                </a:solidFill>
              </a:rPr>
              <a:t>Don’t reject this just because it is a right-leaning position</a:t>
            </a:r>
            <a:endParaRPr lang="en-US" sz="2800" dirty="0" smtClean="0">
              <a:solidFill>
                <a:schemeClr val="bg1"/>
              </a:solidFill>
            </a:endParaRPr>
          </a:p>
          <a:p>
            <a:endParaRPr lang="en-US" sz="3200" dirty="0" smtClean="0">
              <a:solidFill>
                <a:schemeClr val="bg1"/>
              </a:solidFill>
            </a:endParaRPr>
          </a:p>
        </p:txBody>
      </p:sp>
    </p:spTree>
    <p:extLst>
      <p:ext uri="{BB962C8B-B14F-4D97-AF65-F5344CB8AC3E}">
        <p14:creationId xmlns:p14="http://schemas.microsoft.com/office/powerpoint/2010/main" val="2271723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A Tale of Two Approaches</a:t>
            </a:r>
            <a:endParaRPr lang="en-US" sz="4400" b="1" dirty="0">
              <a:solidFill>
                <a:schemeClr val="bg1"/>
              </a:solidFill>
            </a:endParaRPr>
          </a:p>
        </p:txBody>
      </p:sp>
      <p:sp>
        <p:nvSpPr>
          <p:cNvPr id="9" name="Text Placeholder 8"/>
          <p:cNvSpPr>
            <a:spLocks noGrp="1"/>
          </p:cNvSpPr>
          <p:nvPr>
            <p:ph type="body" sz="half" idx="2"/>
          </p:nvPr>
        </p:nvSpPr>
        <p:spPr>
          <a:xfrm>
            <a:off x="1081377" y="1358295"/>
            <a:ext cx="10201523" cy="5217434"/>
          </a:xfrm>
        </p:spPr>
        <p:txBody>
          <a:bodyPr>
            <a:normAutofit/>
          </a:bodyPr>
          <a:lstStyle/>
          <a:p>
            <a:pPr marL="285750" indent="-285750">
              <a:buFont typeface="Arial" panose="020B0604020202020204" pitchFamily="34" charset="0"/>
              <a:buChar char="•"/>
            </a:pPr>
            <a:r>
              <a:rPr lang="en-US" sz="3200" dirty="0" smtClean="0">
                <a:solidFill>
                  <a:schemeClr val="bg1"/>
                </a:solidFill>
              </a:rPr>
              <a:t>Some States could duplicate Denmark; others Singapore;</a:t>
            </a:r>
          </a:p>
          <a:p>
            <a:pPr marL="285750" indent="-285750">
              <a:buFont typeface="Arial" panose="020B0604020202020204" pitchFamily="34" charset="0"/>
              <a:buChar char="•"/>
            </a:pPr>
            <a:r>
              <a:rPr lang="en-US" sz="3200" dirty="0" smtClean="0">
                <a:solidFill>
                  <a:schemeClr val="bg1"/>
                </a:solidFill>
              </a:rPr>
              <a:t>Some might choose to emphasize Christian principles</a:t>
            </a:r>
          </a:p>
          <a:p>
            <a:pPr marL="285750" indent="-285750">
              <a:buFont typeface="Arial" panose="020B0604020202020204" pitchFamily="34" charset="0"/>
              <a:buChar char="•"/>
            </a:pPr>
            <a:r>
              <a:rPr lang="en-US" sz="3200" dirty="0" smtClean="0">
                <a:solidFill>
                  <a:schemeClr val="bg1"/>
                </a:solidFill>
              </a:rPr>
              <a:t>The US is a common market ...  Means that workers can move between states freely and can therefore choose which system to live under</a:t>
            </a:r>
          </a:p>
          <a:p>
            <a:pPr marL="285750" indent="-285750">
              <a:buFont typeface="Arial" panose="020B0604020202020204" pitchFamily="34" charset="0"/>
              <a:buChar char="•"/>
            </a:pPr>
            <a:r>
              <a:rPr lang="en-US" sz="3200" dirty="0" smtClean="0">
                <a:solidFill>
                  <a:schemeClr val="bg1"/>
                </a:solidFill>
              </a:rPr>
              <a:t>Also, some states will do better than others and will inspire others to copy</a:t>
            </a:r>
          </a:p>
          <a:p>
            <a:pPr marL="285750" indent="-285750">
              <a:buFont typeface="Arial" panose="020B0604020202020204" pitchFamily="34" charset="0"/>
              <a:buChar char="•"/>
            </a:pPr>
            <a:r>
              <a:rPr lang="en-US" sz="3200" dirty="0" smtClean="0">
                <a:solidFill>
                  <a:schemeClr val="bg1"/>
                </a:solidFill>
              </a:rPr>
              <a:t>In this way political competition for residents and companies will inspire some harmonization</a:t>
            </a:r>
          </a:p>
          <a:p>
            <a:pPr marL="285750" indent="-285750">
              <a:buFont typeface="Arial" panose="020B0604020202020204" pitchFamily="34" charset="0"/>
              <a:buChar char="•"/>
            </a:pPr>
            <a:endParaRPr lang="en-US" sz="2800" dirty="0" smtClean="0">
              <a:solidFill>
                <a:schemeClr val="bg1"/>
              </a:solidFill>
            </a:endParaRPr>
          </a:p>
          <a:p>
            <a:endParaRPr lang="en-US" sz="3200" dirty="0" smtClean="0">
              <a:solidFill>
                <a:schemeClr val="bg1"/>
              </a:solidFill>
            </a:endParaRPr>
          </a:p>
        </p:txBody>
      </p:sp>
    </p:spTree>
    <p:extLst>
      <p:ext uri="{BB962C8B-B14F-4D97-AF65-F5344CB8AC3E}">
        <p14:creationId xmlns:p14="http://schemas.microsoft.com/office/powerpoint/2010/main" val="8960294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A Tale of Two Approaches</a:t>
            </a:r>
            <a:endParaRPr lang="en-US" sz="4400" b="1" dirty="0">
              <a:solidFill>
                <a:schemeClr val="bg1"/>
              </a:solidFill>
            </a:endParaRPr>
          </a:p>
        </p:txBody>
      </p:sp>
      <p:sp>
        <p:nvSpPr>
          <p:cNvPr id="9" name="Text Placeholder 8"/>
          <p:cNvSpPr>
            <a:spLocks noGrp="1"/>
          </p:cNvSpPr>
          <p:nvPr>
            <p:ph type="body" sz="half" idx="2"/>
          </p:nvPr>
        </p:nvSpPr>
        <p:spPr>
          <a:xfrm>
            <a:off x="1081377" y="1358295"/>
            <a:ext cx="10201523" cy="5217434"/>
          </a:xfrm>
        </p:spPr>
        <p:txBody>
          <a:bodyPr>
            <a:normAutofit/>
          </a:bodyPr>
          <a:lstStyle/>
          <a:p>
            <a:pPr marL="285750" indent="-285750">
              <a:buFont typeface="Arial" panose="020B0604020202020204" pitchFamily="34" charset="0"/>
              <a:buChar char="•"/>
            </a:pPr>
            <a:r>
              <a:rPr lang="en-US" sz="3200" dirty="0" smtClean="0">
                <a:solidFill>
                  <a:schemeClr val="bg1"/>
                </a:solidFill>
              </a:rPr>
              <a:t>Finally, if the federal government does little more than provide for the national defense, then lobbying becomes ineffective because they have little to give out</a:t>
            </a:r>
          </a:p>
          <a:p>
            <a:pPr marL="285750" indent="-285750">
              <a:buFont typeface="Arial" panose="020B0604020202020204" pitchFamily="34" charset="0"/>
              <a:buChar char="•"/>
            </a:pPr>
            <a:r>
              <a:rPr lang="en-US" sz="3200" dirty="0" smtClean="0">
                <a:solidFill>
                  <a:schemeClr val="bg1"/>
                </a:solidFill>
              </a:rPr>
              <a:t>Lobbying would move to the state governments</a:t>
            </a:r>
          </a:p>
          <a:p>
            <a:pPr marL="285750" indent="-285750">
              <a:buFont typeface="Arial" panose="020B0604020202020204" pitchFamily="34" charset="0"/>
              <a:buChar char="•"/>
            </a:pPr>
            <a:r>
              <a:rPr lang="en-US" sz="3200" dirty="0" smtClean="0">
                <a:solidFill>
                  <a:schemeClr val="bg1"/>
                </a:solidFill>
              </a:rPr>
              <a:t>But, this will be more costly (50 states to petition)</a:t>
            </a:r>
          </a:p>
          <a:p>
            <a:pPr marL="285750" indent="-285750">
              <a:buFont typeface="Arial" panose="020B0604020202020204" pitchFamily="34" charset="0"/>
              <a:buChar char="•"/>
            </a:pPr>
            <a:r>
              <a:rPr lang="en-US" sz="3200" dirty="0" smtClean="0">
                <a:solidFill>
                  <a:schemeClr val="bg1"/>
                </a:solidFill>
              </a:rPr>
              <a:t>It might make the lobbying effort less effective and help solve that democracy </a:t>
            </a:r>
            <a:r>
              <a:rPr lang="en-US" sz="3200" dirty="0" smtClean="0">
                <a:solidFill>
                  <a:schemeClr val="bg1"/>
                </a:solidFill>
              </a:rPr>
              <a:t>problem</a:t>
            </a:r>
            <a:endParaRPr lang="en-US" sz="3200" dirty="0" smtClean="0">
              <a:solidFill>
                <a:schemeClr val="bg1"/>
              </a:solidFill>
            </a:endParaRPr>
          </a:p>
          <a:p>
            <a:endParaRPr lang="en-US" sz="2800" dirty="0" smtClean="0">
              <a:solidFill>
                <a:schemeClr val="bg1"/>
              </a:solidFill>
            </a:endParaRPr>
          </a:p>
          <a:p>
            <a:endParaRPr lang="en-US" sz="3200" dirty="0" smtClean="0">
              <a:solidFill>
                <a:schemeClr val="bg1"/>
              </a:solidFill>
            </a:endParaRPr>
          </a:p>
        </p:txBody>
      </p:sp>
    </p:spTree>
    <p:extLst>
      <p:ext uri="{BB962C8B-B14F-4D97-AF65-F5344CB8AC3E}">
        <p14:creationId xmlns:p14="http://schemas.microsoft.com/office/powerpoint/2010/main" val="1807786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A Tale of Two Approaches</a:t>
            </a:r>
            <a:endParaRPr lang="en-US" sz="4400" b="1" dirty="0">
              <a:solidFill>
                <a:schemeClr val="bg1"/>
              </a:solidFill>
            </a:endParaRPr>
          </a:p>
        </p:txBody>
      </p:sp>
      <p:sp>
        <p:nvSpPr>
          <p:cNvPr id="9" name="Text Placeholder 8"/>
          <p:cNvSpPr>
            <a:spLocks noGrp="1"/>
          </p:cNvSpPr>
          <p:nvPr>
            <p:ph type="body" sz="half" idx="2"/>
          </p:nvPr>
        </p:nvSpPr>
        <p:spPr>
          <a:xfrm>
            <a:off x="1081377" y="1358295"/>
            <a:ext cx="10201523" cy="5217434"/>
          </a:xfrm>
        </p:spPr>
        <p:txBody>
          <a:bodyPr>
            <a:normAutofit/>
          </a:bodyPr>
          <a:lstStyle/>
          <a:p>
            <a:pPr marL="285750" indent="-285750">
              <a:buFont typeface="Arial" panose="020B0604020202020204" pitchFamily="34" charset="0"/>
              <a:buChar char="•"/>
            </a:pPr>
            <a:r>
              <a:rPr lang="en-US" sz="3200" dirty="0" smtClean="0">
                <a:solidFill>
                  <a:schemeClr val="bg1"/>
                </a:solidFill>
              </a:rPr>
              <a:t>Keep open to ideas on both sides of the political economic spectrum</a:t>
            </a:r>
          </a:p>
          <a:p>
            <a:pPr marL="285750" indent="-285750">
              <a:buFont typeface="Arial" panose="020B0604020202020204" pitchFamily="34" charset="0"/>
              <a:buChar char="•"/>
            </a:pPr>
            <a:r>
              <a:rPr lang="en-US" sz="3200" dirty="0" smtClean="0">
                <a:solidFill>
                  <a:schemeClr val="bg1"/>
                </a:solidFill>
              </a:rPr>
              <a:t>Be careful not to buy in to exaggerations (narratives) propagated by the right, left, or the special interests</a:t>
            </a:r>
          </a:p>
          <a:p>
            <a:pPr marL="285750" indent="-285750">
              <a:buFont typeface="Arial" panose="020B0604020202020204" pitchFamily="34" charset="0"/>
              <a:buChar char="•"/>
            </a:pPr>
            <a:r>
              <a:rPr lang="en-US" sz="3200" dirty="0" smtClean="0">
                <a:solidFill>
                  <a:schemeClr val="bg1"/>
                </a:solidFill>
              </a:rPr>
              <a:t>Keep learning economics because there are so many more details we have not been able to consider </a:t>
            </a:r>
          </a:p>
          <a:p>
            <a:pPr marL="285750" indent="-285750">
              <a:buFont typeface="Arial" panose="020B0604020202020204" pitchFamily="34" charset="0"/>
              <a:buChar char="•"/>
            </a:pPr>
            <a:r>
              <a:rPr lang="en-US" sz="3200" dirty="0" smtClean="0">
                <a:solidFill>
                  <a:schemeClr val="bg1"/>
                </a:solidFill>
              </a:rPr>
              <a:t>Good luck</a:t>
            </a:r>
          </a:p>
          <a:p>
            <a:pPr marL="285750" indent="-285750">
              <a:buFont typeface="Arial" panose="020B0604020202020204" pitchFamily="34" charset="0"/>
              <a:buChar char="•"/>
            </a:pPr>
            <a:endParaRPr lang="en-US" sz="3200" dirty="0" smtClean="0">
              <a:solidFill>
                <a:schemeClr val="bg1"/>
              </a:solidFill>
            </a:endParaRPr>
          </a:p>
          <a:p>
            <a:endParaRPr lang="en-US" sz="2800" dirty="0" smtClean="0">
              <a:solidFill>
                <a:schemeClr val="bg1"/>
              </a:solidFill>
            </a:endParaRPr>
          </a:p>
          <a:p>
            <a:endParaRPr lang="en-US" sz="3200" dirty="0" smtClean="0">
              <a:solidFill>
                <a:schemeClr val="bg1"/>
              </a:solidFill>
            </a:endParaRPr>
          </a:p>
        </p:txBody>
      </p:sp>
    </p:spTree>
    <p:extLst>
      <p:ext uri="{BB962C8B-B14F-4D97-AF65-F5344CB8AC3E}">
        <p14:creationId xmlns:p14="http://schemas.microsoft.com/office/powerpoint/2010/main" val="2680269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691763" y="312075"/>
            <a:ext cx="10789920" cy="706966"/>
          </a:xfrm>
        </p:spPr>
        <p:txBody>
          <a:bodyPr>
            <a:noAutofit/>
          </a:bodyPr>
          <a:lstStyle/>
          <a:p>
            <a:pPr algn="ctr"/>
            <a:r>
              <a:rPr lang="en-US" sz="4400" b="1" dirty="0" smtClean="0">
                <a:solidFill>
                  <a:schemeClr val="bg1"/>
                </a:solidFill>
              </a:rPr>
              <a:t>The Political/Economic Spectrum</a:t>
            </a:r>
            <a:endParaRPr lang="en-US" sz="4400" b="1" dirty="0">
              <a:solidFill>
                <a:schemeClr val="bg1"/>
              </a:solidFill>
            </a:endParaRPr>
          </a:p>
        </p:txBody>
      </p:sp>
      <p:pic>
        <p:nvPicPr>
          <p:cNvPr id="4" name="Picture 3"/>
          <p:cNvPicPr>
            <a:picLocks noChangeAspect="1"/>
          </p:cNvPicPr>
          <p:nvPr/>
        </p:nvPicPr>
        <p:blipFill>
          <a:blip r:embed="rId3"/>
          <a:stretch>
            <a:fillRect/>
          </a:stretch>
        </p:blipFill>
        <p:spPr>
          <a:xfrm>
            <a:off x="1622411" y="1175727"/>
            <a:ext cx="8947179" cy="5417477"/>
          </a:xfrm>
          <a:prstGeom prst="rect">
            <a:avLst/>
          </a:prstGeom>
        </p:spPr>
      </p:pic>
    </p:spTree>
    <p:extLst>
      <p:ext uri="{BB962C8B-B14F-4D97-AF65-F5344CB8AC3E}">
        <p14:creationId xmlns:p14="http://schemas.microsoft.com/office/powerpoint/2010/main" val="616117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Course Summary</a:t>
            </a:r>
            <a:endParaRPr lang="en-US" sz="4400" b="1" dirty="0">
              <a:solidFill>
                <a:schemeClr val="bg1"/>
              </a:solidFill>
            </a:endParaRPr>
          </a:p>
        </p:txBody>
      </p:sp>
      <p:sp>
        <p:nvSpPr>
          <p:cNvPr id="9" name="Text Placeholder 8"/>
          <p:cNvSpPr>
            <a:spLocks noGrp="1"/>
          </p:cNvSpPr>
          <p:nvPr>
            <p:ph type="body" sz="half" idx="2"/>
          </p:nvPr>
        </p:nvSpPr>
        <p:spPr>
          <a:xfrm>
            <a:off x="1081377" y="1358295"/>
            <a:ext cx="10201523" cy="5217434"/>
          </a:xfrm>
        </p:spPr>
        <p:txBody>
          <a:bodyPr>
            <a:normAutofit/>
          </a:bodyPr>
          <a:lstStyle/>
          <a:p>
            <a:pPr marL="285750" indent="-285750">
              <a:buFont typeface="Arial" panose="020B0604020202020204" pitchFamily="34" charset="0"/>
              <a:buChar char="•"/>
            </a:pPr>
            <a:endParaRPr lang="en-US" sz="3200" dirty="0" smtClean="0">
              <a:solidFill>
                <a:schemeClr val="bg1"/>
              </a:solidFill>
            </a:endParaRPr>
          </a:p>
          <a:p>
            <a:endParaRPr lang="en-US" sz="2800" dirty="0" smtClean="0">
              <a:solidFill>
                <a:schemeClr val="bg1"/>
              </a:solidFill>
            </a:endParaRPr>
          </a:p>
          <a:p>
            <a:endParaRPr lang="en-US" sz="3200" dirty="0" smtClean="0">
              <a:solidFill>
                <a:schemeClr val="bg1"/>
              </a:solidFill>
            </a:endParaRPr>
          </a:p>
        </p:txBody>
      </p:sp>
      <p:pic>
        <p:nvPicPr>
          <p:cNvPr id="2" name="Picture 1"/>
          <p:cNvPicPr>
            <a:picLocks noChangeAspect="1"/>
          </p:cNvPicPr>
          <p:nvPr/>
        </p:nvPicPr>
        <p:blipFill>
          <a:blip r:embed="rId3"/>
          <a:stretch>
            <a:fillRect/>
          </a:stretch>
        </p:blipFill>
        <p:spPr>
          <a:xfrm>
            <a:off x="2465349" y="1150672"/>
            <a:ext cx="7433577" cy="5354037"/>
          </a:xfrm>
          <a:prstGeom prst="rect">
            <a:avLst/>
          </a:prstGeom>
        </p:spPr>
      </p:pic>
    </p:spTree>
    <p:extLst>
      <p:ext uri="{BB962C8B-B14F-4D97-AF65-F5344CB8AC3E}">
        <p14:creationId xmlns:p14="http://schemas.microsoft.com/office/powerpoint/2010/main" val="1260487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a:solidFill>
            <a:schemeClr val="accent1">
              <a:lumMod val="20000"/>
              <a:lumOff val="80000"/>
            </a:schemeClr>
          </a:solidFill>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Course Summary</a:t>
            </a:r>
            <a:endParaRPr lang="en-US" sz="4400" b="1" dirty="0">
              <a:solidFill>
                <a:schemeClr val="bg1"/>
              </a:solidFill>
            </a:endParaRPr>
          </a:p>
        </p:txBody>
      </p:sp>
      <p:sp>
        <p:nvSpPr>
          <p:cNvPr id="9" name="Text Placeholder 8"/>
          <p:cNvSpPr>
            <a:spLocks noGrp="1"/>
          </p:cNvSpPr>
          <p:nvPr>
            <p:ph type="body" sz="half" idx="2"/>
          </p:nvPr>
        </p:nvSpPr>
        <p:spPr>
          <a:xfrm>
            <a:off x="1081377" y="1358295"/>
            <a:ext cx="10201523" cy="5217434"/>
          </a:xfrm>
        </p:spPr>
        <p:txBody>
          <a:bodyPr>
            <a:normAutofit/>
          </a:bodyPr>
          <a:lstStyle/>
          <a:p>
            <a:pPr marL="285750" indent="-285750">
              <a:buFont typeface="Arial" panose="020B0604020202020204" pitchFamily="34" charset="0"/>
              <a:buChar char="•"/>
            </a:pPr>
            <a:endParaRPr lang="en-US" sz="3200" dirty="0" smtClean="0">
              <a:solidFill>
                <a:schemeClr val="bg1"/>
              </a:solidFill>
            </a:endParaRPr>
          </a:p>
          <a:p>
            <a:endParaRPr lang="en-US" sz="2800" dirty="0" smtClean="0">
              <a:solidFill>
                <a:schemeClr val="bg1"/>
              </a:solidFill>
            </a:endParaRPr>
          </a:p>
          <a:p>
            <a:endParaRPr lang="en-US" sz="3200" dirty="0" smtClean="0">
              <a:solidFill>
                <a:schemeClr val="bg1"/>
              </a:solidFill>
            </a:endParaRPr>
          </a:p>
        </p:txBody>
      </p:sp>
      <p:sp>
        <p:nvSpPr>
          <p:cNvPr id="3" name="TextBox 2"/>
          <p:cNvSpPr txBox="1"/>
          <p:nvPr/>
        </p:nvSpPr>
        <p:spPr>
          <a:xfrm>
            <a:off x="365759" y="1083862"/>
            <a:ext cx="11298805" cy="5632311"/>
          </a:xfrm>
          <a:prstGeom prst="rect">
            <a:avLst/>
          </a:prstGeom>
          <a:noFill/>
        </p:spPr>
        <p:txBody>
          <a:bodyPr wrap="square" rtlCol="0">
            <a:spAutoFit/>
          </a:bodyPr>
          <a:lstStyle/>
          <a:p>
            <a:r>
              <a:rPr lang="en-US" dirty="0">
                <a:solidFill>
                  <a:schemeClr val="bg1"/>
                </a:solidFill>
              </a:rPr>
              <a:t>Economic Terms to Remember</a:t>
            </a:r>
          </a:p>
          <a:p>
            <a:r>
              <a:rPr lang="en-US" dirty="0">
                <a:solidFill>
                  <a:schemeClr val="bg1"/>
                </a:solidFill>
              </a:rPr>
              <a:t>Adam Smith, division of labor, butcher-brewer-baker, pin factory, invisible hand, positive-normative economics, Joseph </a:t>
            </a:r>
            <a:r>
              <a:rPr lang="en-US" dirty="0" err="1">
                <a:solidFill>
                  <a:schemeClr val="bg1"/>
                </a:solidFill>
              </a:rPr>
              <a:t>Stiglitz</a:t>
            </a:r>
            <a:r>
              <a:rPr lang="en-US" dirty="0">
                <a:solidFill>
                  <a:schemeClr val="bg1"/>
                </a:solidFill>
              </a:rPr>
              <a:t>, Milton Friedman, Capitalism-Socialism, deduction-induction, assumption v. implication, consequential v. inconsequential, simplify v. reflect reality, utility, diminishing marginal utility, indifference curve, Edgeworth box, terms of trade, marginal rate of substitution, MRS=</a:t>
            </a:r>
            <a:r>
              <a:rPr lang="en-US" dirty="0" err="1">
                <a:solidFill>
                  <a:schemeClr val="bg1"/>
                </a:solidFill>
              </a:rPr>
              <a:t>ToT</a:t>
            </a:r>
            <a:r>
              <a:rPr lang="en-US" dirty="0">
                <a:solidFill>
                  <a:schemeClr val="bg1"/>
                </a:solidFill>
              </a:rPr>
              <a:t>, </a:t>
            </a:r>
            <a:r>
              <a:rPr lang="en-US" dirty="0" err="1">
                <a:solidFill>
                  <a:schemeClr val="bg1"/>
                </a:solidFill>
              </a:rPr>
              <a:t>pareto</a:t>
            </a:r>
            <a:r>
              <a:rPr lang="en-US" dirty="0">
                <a:solidFill>
                  <a:schemeClr val="bg1"/>
                </a:solidFill>
              </a:rPr>
              <a:t> optimal, efficiency, mutually voluntary exchange, cooperation, property rights, honesty, intermediation, labor productivity, unit-labor requirement, absolute advantage, opportunity cost, comparative advantage, David Ricardo, specialization, demand curve, substitutes, complements, normal-inferior goods, expected price, expected income, price elasticity of demand, elastic-inelastic demand, income elasticity, cross-price elasticity, consumer surplus (welfare), profit, total revenue, total cost, economic vs accounting profit, marginal product of labor, increasing-decreasing-constant returns to scale, marginal cost, average cost, fixed cost, variable cost, average fixed cost, average variable cost, economies-diseconomies of scale, monopoly, intellectual property rights, price discrimination, marginal revenue, MR=MC, duopoly, oligopoly, antitrust, game theory, dominant strategy, prisoner’s dilemma, perfect competition, P=MC, short-long run, firm entry/exit, supply curve, input prices, technology, equilibrium price-quantity, price elasticity of supply, producer surplus, competition, market welfare, taxes, tax revenue, ceteris paribus, deadweight losses, production-consumption efficiency loss, imports, exports, tariff, price ceiling, price gouging, price floor, minimum wage, monopsony, price support, logic of collective action, </a:t>
            </a:r>
            <a:r>
              <a:rPr lang="en-US" dirty="0" err="1">
                <a:solidFill>
                  <a:schemeClr val="bg1"/>
                </a:solidFill>
              </a:rPr>
              <a:t>Mancur</a:t>
            </a:r>
            <a:r>
              <a:rPr lang="en-US" dirty="0">
                <a:solidFill>
                  <a:schemeClr val="bg1"/>
                </a:solidFill>
              </a:rPr>
              <a:t> Olson, concentrated benefits, dispersed losses, special interests, market imperfections, public goods, </a:t>
            </a:r>
            <a:r>
              <a:rPr lang="en-US" dirty="0" err="1">
                <a:solidFill>
                  <a:schemeClr val="bg1"/>
                </a:solidFill>
              </a:rPr>
              <a:t>nonexcludable-nonrival</a:t>
            </a:r>
            <a:r>
              <a:rPr lang="en-US" dirty="0">
                <a:solidFill>
                  <a:schemeClr val="bg1"/>
                </a:solidFill>
              </a:rPr>
              <a:t>, common resources, tragedy of the commons, </a:t>
            </a:r>
            <a:r>
              <a:rPr lang="en-US" dirty="0" err="1">
                <a:solidFill>
                  <a:schemeClr val="bg1"/>
                </a:solidFill>
              </a:rPr>
              <a:t>Elinor</a:t>
            </a:r>
            <a:r>
              <a:rPr lang="en-US" dirty="0">
                <a:solidFill>
                  <a:schemeClr val="bg1"/>
                </a:solidFill>
              </a:rPr>
              <a:t> </a:t>
            </a:r>
            <a:r>
              <a:rPr lang="en-US" dirty="0" err="1">
                <a:solidFill>
                  <a:schemeClr val="bg1"/>
                </a:solidFill>
              </a:rPr>
              <a:t>Ostrom</a:t>
            </a:r>
            <a:r>
              <a:rPr lang="en-US" dirty="0">
                <a:solidFill>
                  <a:schemeClr val="bg1"/>
                </a:solidFill>
              </a:rPr>
              <a:t>, negative-positive production-consumption externalities, marginal social benefits-costs, pecuniary-nonpecuniary, Ronald </a:t>
            </a:r>
            <a:r>
              <a:rPr lang="en-US" dirty="0" err="1">
                <a:solidFill>
                  <a:schemeClr val="bg1"/>
                </a:solidFill>
              </a:rPr>
              <a:t>Coase</a:t>
            </a:r>
            <a:r>
              <a:rPr lang="en-US" dirty="0">
                <a:solidFill>
                  <a:schemeClr val="bg1"/>
                </a:solidFill>
              </a:rPr>
              <a:t>, Benevolent Dictator, Roving Bandit, Stationary Bandit.  Ayn Rand, altruism, Francis Fukuyama, “Getting to Denmark” Robert Shiller, Narrative Economics, </a:t>
            </a:r>
          </a:p>
        </p:txBody>
      </p:sp>
    </p:spTree>
    <p:extLst>
      <p:ext uri="{BB962C8B-B14F-4D97-AF65-F5344CB8AC3E}">
        <p14:creationId xmlns:p14="http://schemas.microsoft.com/office/powerpoint/2010/main" val="2534987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The Political/Economic Spectrum</a:t>
            </a:r>
            <a:endParaRPr lang="en-US" sz="4400" b="1" dirty="0">
              <a:solidFill>
                <a:schemeClr val="bg1"/>
              </a:solidFill>
            </a:endParaRPr>
          </a:p>
        </p:txBody>
      </p:sp>
      <p:sp>
        <p:nvSpPr>
          <p:cNvPr id="9" name="Text Placeholder 8"/>
          <p:cNvSpPr>
            <a:spLocks noGrp="1"/>
          </p:cNvSpPr>
          <p:nvPr>
            <p:ph type="body" sz="half" idx="2"/>
          </p:nvPr>
        </p:nvSpPr>
        <p:spPr>
          <a:xfrm>
            <a:off x="1081377" y="1358294"/>
            <a:ext cx="10201523" cy="5071533"/>
          </a:xfrm>
        </p:spPr>
        <p:txBody>
          <a:bodyPr>
            <a:normAutofit/>
          </a:bodyPr>
          <a:lstStyle/>
          <a:p>
            <a:pPr marL="285750" indent="-285750">
              <a:buFont typeface="Arial" panose="020B0604020202020204" pitchFamily="34" charset="0"/>
              <a:buChar char="•"/>
            </a:pPr>
            <a:r>
              <a:rPr lang="en-US" sz="3200" dirty="0" smtClean="0">
                <a:solidFill>
                  <a:schemeClr val="bg1"/>
                </a:solidFill>
              </a:rPr>
              <a:t>US Radical Left</a:t>
            </a:r>
          </a:p>
          <a:p>
            <a:pPr marL="742950" lvl="1" indent="-285750">
              <a:buFont typeface="Arial" panose="020B0604020202020204" pitchFamily="34" charset="0"/>
              <a:buChar char="•"/>
            </a:pPr>
            <a:r>
              <a:rPr lang="en-US" sz="3000" dirty="0" smtClean="0">
                <a:solidFill>
                  <a:schemeClr val="bg1"/>
                </a:solidFill>
              </a:rPr>
              <a:t>Antagonistic towards capitalism and profit-seeking</a:t>
            </a:r>
          </a:p>
          <a:p>
            <a:pPr marL="742950" lvl="1" indent="-285750">
              <a:buFont typeface="Arial" panose="020B0604020202020204" pitchFamily="34" charset="0"/>
              <a:buChar char="•"/>
            </a:pPr>
            <a:r>
              <a:rPr lang="en-US" sz="3000" dirty="0" smtClean="0">
                <a:solidFill>
                  <a:schemeClr val="bg1"/>
                </a:solidFill>
              </a:rPr>
              <a:t>Promotes altruism as motivating force</a:t>
            </a:r>
          </a:p>
          <a:p>
            <a:pPr marL="742950" lvl="1" indent="-285750">
              <a:buFont typeface="Arial" panose="020B0604020202020204" pitchFamily="34" charset="0"/>
              <a:buChar char="•"/>
            </a:pPr>
            <a:r>
              <a:rPr lang="en-US" sz="3000" dirty="0" smtClean="0">
                <a:solidFill>
                  <a:schemeClr val="bg1"/>
                </a:solidFill>
              </a:rPr>
              <a:t>Promotes greater government regulation and </a:t>
            </a:r>
            <a:r>
              <a:rPr lang="en-US" sz="3000" dirty="0" err="1" smtClean="0">
                <a:solidFill>
                  <a:schemeClr val="bg1"/>
                </a:solidFill>
              </a:rPr>
              <a:t>Stete</a:t>
            </a:r>
            <a:r>
              <a:rPr lang="en-US" sz="3000" dirty="0" smtClean="0">
                <a:solidFill>
                  <a:schemeClr val="bg1"/>
                </a:solidFill>
              </a:rPr>
              <a:t>-owned enterprises (SOEs) 	</a:t>
            </a:r>
          </a:p>
          <a:p>
            <a:pPr marL="285750" indent="-285750">
              <a:buFont typeface="Arial" panose="020B0604020202020204" pitchFamily="34" charset="0"/>
              <a:buChar char="•"/>
            </a:pPr>
            <a:r>
              <a:rPr lang="en-US" sz="3200" dirty="0" smtClean="0">
                <a:solidFill>
                  <a:schemeClr val="bg1"/>
                </a:solidFill>
              </a:rPr>
              <a:t>US Radical Right</a:t>
            </a:r>
          </a:p>
          <a:p>
            <a:pPr marL="742950" lvl="1" indent="-285750">
              <a:buFont typeface="Arial" panose="020B0604020202020204" pitchFamily="34" charset="0"/>
              <a:buChar char="•"/>
            </a:pPr>
            <a:r>
              <a:rPr lang="en-US" sz="3000" dirty="0" smtClean="0">
                <a:solidFill>
                  <a:schemeClr val="bg1"/>
                </a:solidFill>
              </a:rPr>
              <a:t>Antagonistic towards almost all government regulation</a:t>
            </a:r>
          </a:p>
          <a:p>
            <a:pPr marL="742950" lvl="1" indent="-285750">
              <a:buFont typeface="Arial" panose="020B0604020202020204" pitchFamily="34" charset="0"/>
              <a:buChar char="•"/>
            </a:pPr>
            <a:r>
              <a:rPr lang="en-US" sz="3000" dirty="0" smtClean="0">
                <a:solidFill>
                  <a:schemeClr val="bg1"/>
                </a:solidFill>
              </a:rPr>
              <a:t>Promotes self-interest as motivating force</a:t>
            </a:r>
          </a:p>
          <a:p>
            <a:pPr marL="742950" lvl="1" indent="-285750">
              <a:buFont typeface="Arial" panose="020B0604020202020204" pitchFamily="34" charset="0"/>
              <a:buChar char="•"/>
            </a:pPr>
            <a:r>
              <a:rPr lang="en-US" sz="3000" dirty="0" smtClean="0">
                <a:solidFill>
                  <a:schemeClr val="bg1"/>
                </a:solidFill>
              </a:rPr>
              <a:t>Promotes conservatism – reversion to our “better past”</a:t>
            </a:r>
          </a:p>
          <a:p>
            <a:pPr marL="1200150" lvl="2" indent="-285750">
              <a:buFont typeface="Arial" panose="020B0604020202020204" pitchFamily="34" charset="0"/>
              <a:buChar char="•"/>
            </a:pPr>
            <a:r>
              <a:rPr lang="en-US" sz="2800" dirty="0" err="1" smtClean="0">
                <a:solidFill>
                  <a:schemeClr val="bg1"/>
                </a:solidFill>
              </a:rPr>
              <a:t>Eg</a:t>
            </a:r>
            <a:r>
              <a:rPr lang="en-US" sz="2800" dirty="0" smtClean="0">
                <a:solidFill>
                  <a:schemeClr val="bg1"/>
                </a:solidFill>
              </a:rPr>
              <a:t>. religious conservatism promoting US as a Christian nation</a:t>
            </a:r>
          </a:p>
          <a:p>
            <a:pPr marL="742950" lvl="1" indent="-285750">
              <a:buFont typeface="Arial" panose="020B0604020202020204" pitchFamily="34" charset="0"/>
              <a:buChar char="•"/>
            </a:pPr>
            <a:endParaRPr lang="en-US" sz="3000" dirty="0" smtClean="0">
              <a:solidFill>
                <a:schemeClr val="bg1"/>
              </a:solidFill>
            </a:endParaRPr>
          </a:p>
        </p:txBody>
      </p:sp>
    </p:spTree>
    <p:extLst>
      <p:ext uri="{BB962C8B-B14F-4D97-AF65-F5344CB8AC3E}">
        <p14:creationId xmlns:p14="http://schemas.microsoft.com/office/powerpoint/2010/main" val="382806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The Political/Economic Spectrum</a:t>
            </a:r>
            <a:endParaRPr lang="en-US" sz="4400" b="1" dirty="0">
              <a:solidFill>
                <a:schemeClr val="bg1"/>
              </a:solidFill>
            </a:endParaRPr>
          </a:p>
        </p:txBody>
      </p:sp>
      <p:sp>
        <p:nvSpPr>
          <p:cNvPr id="9" name="Text Placeholder 8"/>
          <p:cNvSpPr>
            <a:spLocks noGrp="1"/>
          </p:cNvSpPr>
          <p:nvPr>
            <p:ph type="body" sz="half" idx="2"/>
          </p:nvPr>
        </p:nvSpPr>
        <p:spPr>
          <a:xfrm>
            <a:off x="3800723" y="1358294"/>
            <a:ext cx="7482177" cy="5071533"/>
          </a:xfrm>
        </p:spPr>
        <p:txBody>
          <a:bodyPr>
            <a:normAutofit/>
          </a:bodyPr>
          <a:lstStyle/>
          <a:p>
            <a:pPr marL="285750" indent="-285750">
              <a:buFont typeface="Arial" panose="020B0604020202020204" pitchFamily="34" charset="0"/>
              <a:buChar char="•"/>
            </a:pPr>
            <a:r>
              <a:rPr lang="en-US" sz="3200" dirty="0" smtClean="0">
                <a:solidFill>
                  <a:schemeClr val="bg1"/>
                </a:solidFill>
              </a:rPr>
              <a:t>Francis Fukuyama (1952 - ) Political scientist</a:t>
            </a:r>
          </a:p>
          <a:p>
            <a:pPr marL="285750" indent="-285750">
              <a:buFont typeface="Arial" panose="020B0604020202020204" pitchFamily="34" charset="0"/>
              <a:buChar char="•"/>
            </a:pPr>
            <a:r>
              <a:rPr lang="en-US" sz="3200" dirty="0" smtClean="0">
                <a:solidFill>
                  <a:schemeClr val="bg1"/>
                </a:solidFill>
              </a:rPr>
              <a:t>Coined idea of “Getting to Denmark”</a:t>
            </a:r>
          </a:p>
          <a:p>
            <a:pPr marL="285750" indent="-285750">
              <a:buFont typeface="Arial" panose="020B0604020202020204" pitchFamily="34" charset="0"/>
              <a:buChar char="•"/>
            </a:pPr>
            <a:r>
              <a:rPr lang="en-US" sz="3000" dirty="0" smtClean="0">
                <a:solidFill>
                  <a:schemeClr val="bg1"/>
                </a:solidFill>
              </a:rPr>
              <a:t>The </a:t>
            </a:r>
            <a:r>
              <a:rPr lang="en-US" sz="3000" dirty="0">
                <a:solidFill>
                  <a:schemeClr val="bg1"/>
                </a:solidFill>
              </a:rPr>
              <a:t>Origins of Political Order: From </a:t>
            </a:r>
            <a:r>
              <a:rPr lang="en-US" sz="3000" dirty="0" err="1">
                <a:solidFill>
                  <a:schemeClr val="bg1"/>
                </a:solidFill>
              </a:rPr>
              <a:t>prehuman</a:t>
            </a:r>
            <a:r>
              <a:rPr lang="en-US" sz="3000" dirty="0">
                <a:solidFill>
                  <a:schemeClr val="bg1"/>
                </a:solidFill>
              </a:rPr>
              <a:t> times to the French </a:t>
            </a:r>
            <a:r>
              <a:rPr lang="en-US" sz="3000" dirty="0" smtClean="0">
                <a:solidFill>
                  <a:schemeClr val="bg1"/>
                </a:solidFill>
              </a:rPr>
              <a:t>Revolution (2011) </a:t>
            </a:r>
          </a:p>
          <a:p>
            <a:pPr marL="285750" indent="-285750">
              <a:buFont typeface="Arial" panose="020B0604020202020204" pitchFamily="34" charset="0"/>
              <a:buChar char="•"/>
            </a:pPr>
            <a:r>
              <a:rPr lang="en-US" sz="3000" dirty="0" smtClean="0">
                <a:solidFill>
                  <a:schemeClr val="bg1"/>
                </a:solidFill>
              </a:rPr>
              <a:t>How does one create a stable, peaceful, prosperous, inclusive, and honest society?</a:t>
            </a:r>
          </a:p>
          <a:p>
            <a:pPr marL="285750" indent="-285750">
              <a:buFont typeface="Arial" panose="020B0604020202020204" pitchFamily="34" charset="0"/>
              <a:buChar char="•"/>
            </a:pPr>
            <a:r>
              <a:rPr lang="en-US" sz="3000" dirty="0" smtClean="0">
                <a:solidFill>
                  <a:schemeClr val="bg1"/>
                </a:solidFill>
              </a:rPr>
              <a:t>In other words, how can all countries get to be like Denmark!</a:t>
            </a:r>
          </a:p>
        </p:txBody>
      </p:sp>
      <p:pic>
        <p:nvPicPr>
          <p:cNvPr id="3" name="Picture 2"/>
          <p:cNvPicPr>
            <a:picLocks noChangeAspect="1"/>
          </p:cNvPicPr>
          <p:nvPr/>
        </p:nvPicPr>
        <p:blipFill>
          <a:blip r:embed="rId3"/>
          <a:stretch>
            <a:fillRect/>
          </a:stretch>
        </p:blipFill>
        <p:spPr>
          <a:xfrm>
            <a:off x="232135" y="1454766"/>
            <a:ext cx="3099462" cy="4123632"/>
          </a:xfrm>
          <a:prstGeom prst="rect">
            <a:avLst/>
          </a:prstGeom>
        </p:spPr>
      </p:pic>
    </p:spTree>
    <p:extLst>
      <p:ext uri="{BB962C8B-B14F-4D97-AF65-F5344CB8AC3E}">
        <p14:creationId xmlns:p14="http://schemas.microsoft.com/office/powerpoint/2010/main" val="4248197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The Political/Economic Spectrum</a:t>
            </a:r>
            <a:endParaRPr lang="en-US" sz="4400" b="1" dirty="0">
              <a:solidFill>
                <a:schemeClr val="bg1"/>
              </a:solidFill>
            </a:endParaRPr>
          </a:p>
        </p:txBody>
      </p:sp>
      <p:sp>
        <p:nvSpPr>
          <p:cNvPr id="9" name="Text Placeholder 8"/>
          <p:cNvSpPr>
            <a:spLocks noGrp="1"/>
          </p:cNvSpPr>
          <p:nvPr>
            <p:ph type="body" sz="half" idx="2"/>
          </p:nvPr>
        </p:nvSpPr>
        <p:spPr>
          <a:xfrm>
            <a:off x="3800723" y="1358294"/>
            <a:ext cx="7482177" cy="5071533"/>
          </a:xfrm>
        </p:spPr>
        <p:txBody>
          <a:bodyPr>
            <a:normAutofit/>
          </a:bodyPr>
          <a:lstStyle/>
          <a:p>
            <a:pPr marL="285750" indent="-285750">
              <a:buFont typeface="Arial" panose="020B0604020202020204" pitchFamily="34" charset="0"/>
              <a:buChar char="•"/>
            </a:pPr>
            <a:r>
              <a:rPr lang="en-US" sz="3200" dirty="0" smtClean="0">
                <a:solidFill>
                  <a:schemeClr val="bg1"/>
                </a:solidFill>
              </a:rPr>
              <a:t>Ayn Rand (1905 - 1982)</a:t>
            </a:r>
          </a:p>
          <a:p>
            <a:pPr marL="285750" indent="-285750">
              <a:buFont typeface="Arial" panose="020B0604020202020204" pitchFamily="34" charset="0"/>
              <a:buChar char="•"/>
            </a:pPr>
            <a:r>
              <a:rPr lang="en-US" sz="3000" dirty="0" smtClean="0">
                <a:solidFill>
                  <a:schemeClr val="bg1"/>
                </a:solidFill>
              </a:rPr>
              <a:t>Fled USSR as adamant critic of communism and collectivism (government </a:t>
            </a:r>
            <a:r>
              <a:rPr lang="en-US" sz="3000" dirty="0" smtClean="0">
                <a:solidFill>
                  <a:schemeClr val="bg1"/>
                </a:solidFill>
                <a:sym typeface="Wingdings" panose="05000000000000000000" pitchFamily="2" charset="2"/>
              </a:rPr>
              <a:t></a:t>
            </a:r>
            <a:r>
              <a:rPr lang="en-US" sz="3000" dirty="0" smtClean="0">
                <a:solidFill>
                  <a:schemeClr val="bg1"/>
                </a:solidFill>
              </a:rPr>
              <a:t> theft and loss of freedom) </a:t>
            </a:r>
          </a:p>
          <a:p>
            <a:pPr marL="285750" indent="-285750">
              <a:buFont typeface="Arial" panose="020B0604020202020204" pitchFamily="34" charset="0"/>
              <a:buChar char="•"/>
            </a:pPr>
            <a:r>
              <a:rPr lang="en-US" sz="3000" dirty="0" smtClean="0">
                <a:solidFill>
                  <a:schemeClr val="bg1"/>
                </a:solidFill>
              </a:rPr>
              <a:t>Author of Atlas Shrugged and The Fountainhead</a:t>
            </a:r>
          </a:p>
          <a:p>
            <a:pPr marL="285750" indent="-285750">
              <a:buFont typeface="Arial" panose="020B0604020202020204" pitchFamily="34" charset="0"/>
              <a:buChar char="•"/>
            </a:pPr>
            <a:r>
              <a:rPr lang="en-US" sz="3000" dirty="0">
                <a:solidFill>
                  <a:schemeClr val="bg1"/>
                </a:solidFill>
                <a:hlinkClick r:id="rId3"/>
              </a:rPr>
              <a:t>Held in high regard by many on the US right including</a:t>
            </a:r>
            <a:r>
              <a:rPr lang="en-US" sz="3000" dirty="0">
                <a:solidFill>
                  <a:schemeClr val="bg1"/>
                </a:solidFill>
              </a:rPr>
              <a:t> Rand Paul, Mark Cuban, Alan Greenspan, Peter Thiel, etc.</a:t>
            </a:r>
          </a:p>
          <a:p>
            <a:pPr marL="285750" indent="-285750">
              <a:buFont typeface="Arial" panose="020B0604020202020204" pitchFamily="34" charset="0"/>
              <a:buChar char="•"/>
            </a:pPr>
            <a:endParaRPr lang="en-US" sz="3000" dirty="0" smtClean="0">
              <a:solidFill>
                <a:schemeClr val="bg1"/>
              </a:solidFill>
            </a:endParaRPr>
          </a:p>
          <a:p>
            <a:endParaRPr lang="en-US" sz="3000" dirty="0" smtClean="0">
              <a:solidFill>
                <a:schemeClr val="bg1"/>
              </a:solidFill>
            </a:endParaRPr>
          </a:p>
          <a:p>
            <a:pPr marL="285750" indent="-285750">
              <a:buFont typeface="Arial" panose="020B0604020202020204" pitchFamily="34" charset="0"/>
              <a:buChar char="•"/>
            </a:pPr>
            <a:endParaRPr lang="en-US" sz="3000" dirty="0" smtClean="0">
              <a:solidFill>
                <a:schemeClr val="bg1"/>
              </a:solidFill>
            </a:endParaRPr>
          </a:p>
        </p:txBody>
      </p:sp>
      <p:pic>
        <p:nvPicPr>
          <p:cNvPr id="4" name="Picture 3"/>
          <p:cNvPicPr>
            <a:picLocks noChangeAspect="1"/>
          </p:cNvPicPr>
          <p:nvPr/>
        </p:nvPicPr>
        <p:blipFill>
          <a:blip r:embed="rId4"/>
          <a:stretch>
            <a:fillRect/>
          </a:stretch>
        </p:blipFill>
        <p:spPr>
          <a:xfrm>
            <a:off x="276010" y="1424377"/>
            <a:ext cx="3218033" cy="3481578"/>
          </a:xfrm>
          <a:prstGeom prst="rect">
            <a:avLst/>
          </a:prstGeom>
        </p:spPr>
      </p:pic>
    </p:spTree>
    <p:extLst>
      <p:ext uri="{BB962C8B-B14F-4D97-AF65-F5344CB8AC3E}">
        <p14:creationId xmlns:p14="http://schemas.microsoft.com/office/powerpoint/2010/main" val="932713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The Political/Economic Spectrum</a:t>
            </a:r>
            <a:endParaRPr lang="en-US" sz="4400" b="1" dirty="0">
              <a:solidFill>
                <a:schemeClr val="bg1"/>
              </a:solidFill>
            </a:endParaRPr>
          </a:p>
        </p:txBody>
      </p:sp>
      <p:sp>
        <p:nvSpPr>
          <p:cNvPr id="9" name="Text Placeholder 8"/>
          <p:cNvSpPr>
            <a:spLocks noGrp="1"/>
          </p:cNvSpPr>
          <p:nvPr>
            <p:ph type="body" sz="half" idx="2"/>
          </p:nvPr>
        </p:nvSpPr>
        <p:spPr>
          <a:xfrm>
            <a:off x="3800723" y="1358294"/>
            <a:ext cx="7482177" cy="5071533"/>
          </a:xfrm>
        </p:spPr>
        <p:txBody>
          <a:bodyPr>
            <a:normAutofit/>
          </a:bodyPr>
          <a:lstStyle/>
          <a:p>
            <a:pPr marL="285750" indent="-285750">
              <a:buFont typeface="Arial" panose="020B0604020202020204" pitchFamily="34" charset="0"/>
              <a:buChar char="•"/>
            </a:pPr>
            <a:r>
              <a:rPr lang="en-US" sz="3000" dirty="0" smtClean="0">
                <a:solidFill>
                  <a:schemeClr val="bg1"/>
                </a:solidFill>
              </a:rPr>
              <a:t>Staunch promoter of individual self-interest</a:t>
            </a:r>
          </a:p>
          <a:p>
            <a:pPr marL="285750" indent="-285750">
              <a:buFont typeface="Arial" panose="020B0604020202020204" pitchFamily="34" charset="0"/>
              <a:buChar char="•"/>
            </a:pPr>
            <a:r>
              <a:rPr lang="en-US" sz="3000" dirty="0" smtClean="0">
                <a:solidFill>
                  <a:schemeClr val="bg1"/>
                </a:solidFill>
              </a:rPr>
              <a:t>Believed that altruism is incompatible with freedom, with capitalism, and with individual rights</a:t>
            </a:r>
          </a:p>
          <a:p>
            <a:pPr marL="285750" indent="-285750">
              <a:buFont typeface="Arial" panose="020B0604020202020204" pitchFamily="34" charset="0"/>
              <a:buChar char="•"/>
            </a:pPr>
            <a:r>
              <a:rPr lang="en-US" sz="3000" dirty="0">
                <a:solidFill>
                  <a:schemeClr val="bg1"/>
                </a:solidFill>
              </a:rPr>
              <a:t>“There is nothing wrong with helping other people, …  what I am fighting is the idea that charity is a moral duty and a primary virtue</a:t>
            </a:r>
            <a:r>
              <a:rPr lang="en-US" sz="3000" dirty="0" smtClean="0">
                <a:solidFill>
                  <a:schemeClr val="bg1"/>
                </a:solidFill>
              </a:rPr>
              <a:t>.”</a:t>
            </a:r>
            <a:endParaRPr lang="en-US" sz="3000" dirty="0">
              <a:solidFill>
                <a:schemeClr val="bg1"/>
              </a:solidFill>
            </a:endParaRPr>
          </a:p>
          <a:p>
            <a:pPr marL="285750" indent="-285750">
              <a:buFont typeface="Arial" panose="020B0604020202020204" pitchFamily="34" charset="0"/>
              <a:buChar char="•"/>
            </a:pPr>
            <a:r>
              <a:rPr lang="en-US" sz="3000" dirty="0" smtClean="0">
                <a:solidFill>
                  <a:schemeClr val="bg1"/>
                </a:solidFill>
              </a:rPr>
              <a:t>This was a reaction to </a:t>
            </a:r>
            <a:r>
              <a:rPr lang="en-US" sz="3000" dirty="0" err="1" smtClean="0">
                <a:solidFill>
                  <a:schemeClr val="bg1"/>
                </a:solidFill>
              </a:rPr>
              <a:t>Auguste</a:t>
            </a:r>
            <a:r>
              <a:rPr lang="en-US" sz="3000" dirty="0" smtClean="0">
                <a:solidFill>
                  <a:schemeClr val="bg1"/>
                </a:solidFill>
              </a:rPr>
              <a:t> Comte’s notion that people should renounce self-interest and live only for the sake of others</a:t>
            </a:r>
          </a:p>
          <a:p>
            <a:endParaRPr lang="en-US" sz="3000" dirty="0" smtClean="0">
              <a:solidFill>
                <a:schemeClr val="bg1"/>
              </a:solidFill>
            </a:endParaRPr>
          </a:p>
        </p:txBody>
      </p:sp>
      <p:pic>
        <p:nvPicPr>
          <p:cNvPr id="4" name="Picture 3"/>
          <p:cNvPicPr>
            <a:picLocks noChangeAspect="1"/>
          </p:cNvPicPr>
          <p:nvPr/>
        </p:nvPicPr>
        <p:blipFill>
          <a:blip r:embed="rId3"/>
          <a:stretch>
            <a:fillRect/>
          </a:stretch>
        </p:blipFill>
        <p:spPr>
          <a:xfrm>
            <a:off x="276010" y="1424377"/>
            <a:ext cx="3218033" cy="3481578"/>
          </a:xfrm>
          <a:prstGeom prst="rect">
            <a:avLst/>
          </a:prstGeom>
        </p:spPr>
      </p:pic>
    </p:spTree>
    <p:extLst>
      <p:ext uri="{BB962C8B-B14F-4D97-AF65-F5344CB8AC3E}">
        <p14:creationId xmlns:p14="http://schemas.microsoft.com/office/powerpoint/2010/main" val="3607343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951"/>
            <a:ext cx="12192002" cy="6858000"/>
          </a:xfrm>
        </p:spPr>
      </p:pic>
      <p:sp>
        <p:nvSpPr>
          <p:cNvPr id="7" name="Title 6"/>
          <p:cNvSpPr>
            <a:spLocks noGrp="1"/>
          </p:cNvSpPr>
          <p:nvPr>
            <p:ph type="title"/>
          </p:nvPr>
        </p:nvSpPr>
        <p:spPr>
          <a:xfrm>
            <a:off x="1327567" y="312075"/>
            <a:ext cx="9581623" cy="706966"/>
          </a:xfrm>
        </p:spPr>
        <p:txBody>
          <a:bodyPr>
            <a:noAutofit/>
          </a:bodyPr>
          <a:lstStyle/>
          <a:p>
            <a:pPr algn="ctr"/>
            <a:r>
              <a:rPr lang="en-US" sz="4400" b="1" dirty="0" smtClean="0">
                <a:solidFill>
                  <a:schemeClr val="bg1"/>
                </a:solidFill>
              </a:rPr>
              <a:t>The Political/Economic Spectrum</a:t>
            </a:r>
            <a:endParaRPr lang="en-US" sz="4400" b="1" dirty="0">
              <a:solidFill>
                <a:schemeClr val="bg1"/>
              </a:solidFill>
            </a:endParaRPr>
          </a:p>
        </p:txBody>
      </p:sp>
      <p:sp>
        <p:nvSpPr>
          <p:cNvPr id="9" name="Text Placeholder 8"/>
          <p:cNvSpPr>
            <a:spLocks noGrp="1"/>
          </p:cNvSpPr>
          <p:nvPr>
            <p:ph type="body" sz="half" idx="2"/>
          </p:nvPr>
        </p:nvSpPr>
        <p:spPr>
          <a:xfrm>
            <a:off x="1081377" y="1358294"/>
            <a:ext cx="10201523" cy="5071533"/>
          </a:xfrm>
        </p:spPr>
        <p:txBody>
          <a:bodyPr>
            <a:normAutofit/>
          </a:bodyPr>
          <a:lstStyle/>
          <a:p>
            <a:pPr marL="285750" indent="-285750">
              <a:buFont typeface="Arial" panose="020B0604020202020204" pitchFamily="34" charset="0"/>
              <a:buChar char="•"/>
            </a:pPr>
            <a:r>
              <a:rPr lang="en-US" sz="3200" dirty="0" smtClean="0">
                <a:solidFill>
                  <a:schemeClr val="bg1"/>
                </a:solidFill>
              </a:rPr>
              <a:t>The Self-Interest vs Altruism Controversy</a:t>
            </a:r>
            <a:endParaRPr lang="en-US" sz="2800" dirty="0" smtClean="0">
              <a:solidFill>
                <a:schemeClr val="bg1"/>
              </a:solidFill>
            </a:endParaRPr>
          </a:p>
          <a:p>
            <a:pPr marL="285750" indent="-285750">
              <a:buFont typeface="Arial" panose="020B0604020202020204" pitchFamily="34" charset="0"/>
              <a:buChar char="•"/>
            </a:pPr>
            <a:r>
              <a:rPr lang="en-US" sz="3200" dirty="0" smtClean="0">
                <a:solidFill>
                  <a:schemeClr val="bg1"/>
                </a:solidFill>
              </a:rPr>
              <a:t>The US political left tends to see government as providing for more altruistic outcomes such as universal health care and social and economic equality</a:t>
            </a:r>
          </a:p>
          <a:p>
            <a:pPr marL="285750" indent="-285750">
              <a:buFont typeface="Arial" panose="020B0604020202020204" pitchFamily="34" charset="0"/>
              <a:buChar char="•"/>
            </a:pPr>
            <a:r>
              <a:rPr lang="en-US" sz="3200" dirty="0" smtClean="0">
                <a:solidFill>
                  <a:schemeClr val="bg1"/>
                </a:solidFill>
              </a:rPr>
              <a:t>The US political right tends to see government as preventing individual self expression (self-interest) and thereby reducing freedom </a:t>
            </a:r>
          </a:p>
          <a:p>
            <a:pPr marL="285750" indent="-285750">
              <a:buFont typeface="Arial" panose="020B0604020202020204" pitchFamily="34" charset="0"/>
              <a:buChar char="•"/>
            </a:pPr>
            <a:r>
              <a:rPr lang="en-US" sz="3200" dirty="0" smtClean="0">
                <a:solidFill>
                  <a:schemeClr val="bg1"/>
                </a:solidFill>
              </a:rPr>
              <a:t>Recall the Invisible Hand Controversy from Lecture 2</a:t>
            </a:r>
          </a:p>
        </p:txBody>
      </p:sp>
    </p:spTree>
    <p:extLst>
      <p:ext uri="{BB962C8B-B14F-4D97-AF65-F5344CB8AC3E}">
        <p14:creationId xmlns:p14="http://schemas.microsoft.com/office/powerpoint/2010/main" val="603050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32727</TotalTime>
  <Words>2684</Words>
  <Application>Microsoft Office PowerPoint</Application>
  <PresentationFormat>Widescreen</PresentationFormat>
  <Paragraphs>250</Paragraphs>
  <Slides>41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Wingdings</vt:lpstr>
      <vt:lpstr>Office Theme</vt:lpstr>
      <vt:lpstr>The Goal of Economics</vt:lpstr>
      <vt:lpstr>How Best to Achieve this Goal</vt:lpstr>
      <vt:lpstr>How Best to Achieve this Goal</vt:lpstr>
      <vt:lpstr>The Political/Economic Spectrum</vt:lpstr>
      <vt:lpstr>The Political/Economic Spectrum</vt:lpstr>
      <vt:lpstr>The Political/Economic Spectrum</vt:lpstr>
      <vt:lpstr>The Political/Economic Spectrum</vt:lpstr>
      <vt:lpstr>The Political/Economic Spectrum</vt:lpstr>
      <vt:lpstr>The Political/Economic Spectrum</vt:lpstr>
      <vt:lpstr>The Invisible Hand Controversy</vt:lpstr>
      <vt:lpstr>The Invisible Hand Controversy</vt:lpstr>
      <vt:lpstr>The Invisible Hand Controversy</vt:lpstr>
      <vt:lpstr>The Invisible Hand Controversy</vt:lpstr>
      <vt:lpstr>The Invisible Hand Controversy</vt:lpstr>
      <vt:lpstr>The Invisible Hand Controversy</vt:lpstr>
      <vt:lpstr>The Invisible Hand Controversy</vt:lpstr>
      <vt:lpstr>The Role of Government Controversy</vt:lpstr>
      <vt:lpstr>The Role of Government Controversy</vt:lpstr>
      <vt:lpstr>Stiglitz vs Friedman</vt:lpstr>
      <vt:lpstr>Robert Shiller (1946 - ) </vt:lpstr>
      <vt:lpstr>The Political/Economic Spectrum Again</vt:lpstr>
      <vt:lpstr>Stiglitz vs Friedman</vt:lpstr>
      <vt:lpstr>Stiglitz vs Friedman</vt:lpstr>
      <vt:lpstr>Ethical Economic Principles</vt:lpstr>
      <vt:lpstr>Methods to Promote Ethical Behavior</vt:lpstr>
      <vt:lpstr>Stiglitz vs Friedman</vt:lpstr>
      <vt:lpstr>Problems with Crony Capitalism</vt:lpstr>
      <vt:lpstr>Problems with Crony Capitalism</vt:lpstr>
      <vt:lpstr>Problems with Crony Capitalism</vt:lpstr>
      <vt:lpstr>Problems with Government Inefficiency</vt:lpstr>
      <vt:lpstr>Problems with Government Inefficiency</vt:lpstr>
      <vt:lpstr>Ethics and Inequality</vt:lpstr>
      <vt:lpstr>Ethics and Inequality</vt:lpstr>
      <vt:lpstr>Tale of Two Approaches</vt:lpstr>
      <vt:lpstr>Tale of Two Approaches</vt:lpstr>
      <vt:lpstr>A Tale of Two Approaches</vt:lpstr>
      <vt:lpstr>A Tale of Two Approaches</vt:lpstr>
      <vt:lpstr>A Tale of Two Approaches</vt:lpstr>
      <vt:lpstr>A Tale of Two Approaches</vt:lpstr>
      <vt:lpstr>Course Summary</vt:lpstr>
      <vt:lpstr>Course Summary</vt:lpstr>
    </vt:vector>
  </TitlesOfParts>
  <Company>GW Columbian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Imperfections</dc:title>
  <dc:creator>Steven Suranovic</dc:creator>
  <cp:lastModifiedBy>Steven Suranovic</cp:lastModifiedBy>
  <cp:revision>174</cp:revision>
  <dcterms:created xsi:type="dcterms:W3CDTF">2020-04-13T23:36:54Z</dcterms:created>
  <dcterms:modified xsi:type="dcterms:W3CDTF">2020-12-24T16:45:10Z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